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3" r:id="rId4"/>
    <p:sldMasterId id="2147483675" r:id="rId5"/>
    <p:sldMasterId id="2147483727" r:id="rId6"/>
    <p:sldMasterId id="2147483737" r:id="rId7"/>
  </p:sldMasterIdLst>
  <p:notesMasterIdLst>
    <p:notesMasterId r:id="rId37"/>
  </p:notesMasterIdLst>
  <p:handoutMasterIdLst>
    <p:handoutMasterId r:id="rId38"/>
  </p:handoutMasterIdLst>
  <p:sldIdLst>
    <p:sldId id="700" r:id="rId8"/>
    <p:sldId id="847" r:id="rId9"/>
    <p:sldId id="848" r:id="rId10"/>
    <p:sldId id="849" r:id="rId11"/>
    <p:sldId id="773" r:id="rId12"/>
    <p:sldId id="792" r:id="rId13"/>
    <p:sldId id="842" r:id="rId14"/>
    <p:sldId id="843" r:id="rId15"/>
    <p:sldId id="826" r:id="rId16"/>
    <p:sldId id="846" r:id="rId17"/>
    <p:sldId id="828" r:id="rId18"/>
    <p:sldId id="827" r:id="rId19"/>
    <p:sldId id="844" r:id="rId20"/>
    <p:sldId id="845" r:id="rId21"/>
    <p:sldId id="852" r:id="rId22"/>
    <p:sldId id="838" r:id="rId23"/>
    <p:sldId id="829" r:id="rId24"/>
    <p:sldId id="830" r:id="rId25"/>
    <p:sldId id="832" r:id="rId26"/>
    <p:sldId id="833" r:id="rId27"/>
    <p:sldId id="836" r:id="rId28"/>
    <p:sldId id="834" r:id="rId29"/>
    <p:sldId id="835" r:id="rId30"/>
    <p:sldId id="841" r:id="rId31"/>
    <p:sldId id="837" r:id="rId32"/>
    <p:sldId id="839" r:id="rId33"/>
    <p:sldId id="853" r:id="rId34"/>
    <p:sldId id="855" r:id="rId35"/>
    <p:sldId id="85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35A"/>
    <a:srgbClr val="D3461E"/>
    <a:srgbClr val="FFC000"/>
    <a:srgbClr val="0F5156"/>
    <a:srgbClr val="97D6EC"/>
    <a:srgbClr val="D03238"/>
    <a:srgbClr val="00A6B7"/>
    <a:srgbClr val="F7A81B"/>
    <a:srgbClr val="0F5257"/>
    <a:srgbClr val="88A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4945"/>
  </p:normalViewPr>
  <p:slideViewPr>
    <p:cSldViewPr snapToGrid="0" snapToObjects="1">
      <p:cViewPr varScale="1">
        <p:scale>
          <a:sx n="147" d="100"/>
          <a:sy n="147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4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27CA6-12BA-4E25-8D0C-D0BF47BEA956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36C39-415E-47A8-98C8-62E2BB296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5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80A5-7BB0-734F-8C27-B1DC0FB7F823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11DD-DAB9-1647-97C7-AACDE6029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Drupal 7 needed a .info file and a .module file to let Drupal know about your module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Drupal 8 just needs a .</a:t>
            </a:r>
            <a:r>
              <a:rPr lang="en-US" b="0" cap="none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info.yml</a:t>
            </a: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11DD-DAB9-1647-97C7-AACDE6029B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x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4" y="6599414"/>
            <a:ext cx="3581400" cy="9296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839774"/>
            <a:ext cx="9144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2232" y="839772"/>
            <a:ext cx="2907016" cy="5587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100" y="1201563"/>
            <a:ext cx="542030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000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100" y="4015752"/>
            <a:ext cx="5420300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94100" y="5928911"/>
            <a:ext cx="3757613" cy="346075"/>
          </a:xfrm>
        </p:spPr>
        <p:txBody>
          <a:bodyPr>
            <a:normAutofit/>
          </a:bodyPr>
          <a:lstStyle>
            <a:lvl1pPr marL="0" indent="0">
              <a:buNone/>
              <a:defRPr sz="1200" b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59" y="304600"/>
            <a:ext cx="2296668" cy="2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62608" y="1578595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9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2608" y="110273"/>
            <a:ext cx="7882905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cap="all" spc="100" dirty="0">
                <a:solidFill>
                  <a:schemeClr val="accent5"/>
                </a:solidFill>
              </a:rPr>
              <a:t>optional Breadcrumb1</a:t>
            </a:r>
            <a:r>
              <a:rPr lang="en-US" sz="900" cap="all" spc="100" dirty="0">
                <a:solidFill>
                  <a:schemeClr val="accent5"/>
                </a:solidFill>
              </a:rPr>
              <a:t> </a:t>
            </a:r>
            <a:r>
              <a:rPr lang="en-US" sz="900" cap="all" spc="100" dirty="0"/>
              <a:t>| Breadcrumb2 | Breadcrumb3 | Breadcrumb4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62608" y="1578595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854222" y="1550020"/>
            <a:ext cx="3661128" cy="46269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0020"/>
            <a:ext cx="3597158" cy="462694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</p:spTree>
    <p:extLst>
      <p:ext uri="{BB962C8B-B14F-4D97-AF65-F5344CB8AC3E}">
        <p14:creationId xmlns:p14="http://schemas.microsoft.com/office/powerpoint/2010/main" val="236752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Cont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1988" y="1547813"/>
            <a:ext cx="2293937" cy="4637087"/>
          </a:xfrm>
        </p:spPr>
        <p:txBody>
          <a:bodyPr/>
          <a:lstStyle>
            <a:lvl1pPr marL="0" indent="0">
              <a:buNone/>
              <a:defRPr sz="1400" b="0" i="1" cap="none" spc="0" baseline="0">
                <a:solidFill>
                  <a:schemeClr val="accent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b="0" i="1" cap="none" spc="0" dirty="0">
                <a:latin typeface="Georgia" charset="0"/>
                <a:ea typeface="Georgia" charset="0"/>
                <a:cs typeface="Georgia" charset="0"/>
              </a:rPr>
              <a:t>Call out goes here. This is a pull quote or description for a chart or graphic.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236913" y="1547813"/>
            <a:ext cx="5308600" cy="4637087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</p:spTree>
    <p:extLst>
      <p:ext uri="{BB962C8B-B14F-4D97-AF65-F5344CB8AC3E}">
        <p14:creationId xmlns:p14="http://schemas.microsoft.com/office/powerpoint/2010/main" val="48134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2608" y="5876734"/>
            <a:ext cx="7852742" cy="414338"/>
          </a:xfrm>
        </p:spPr>
        <p:txBody>
          <a:bodyPr anchor="b">
            <a:noAutofit/>
          </a:bodyPr>
          <a:lstStyle>
            <a:lvl1pPr marL="0" indent="0">
              <a:buNone/>
              <a:defRPr sz="1100" b="0" i="1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608" y="1550020"/>
            <a:ext cx="7852742" cy="90021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b="1" cap="all" spc="100" baseline="0">
                <a:solidFill>
                  <a:schemeClr val="accent2"/>
                </a:solidFill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140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6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61988" y="2781557"/>
            <a:ext cx="3721408" cy="277356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93941" y="2780284"/>
            <a:ext cx="3721408" cy="277356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876734"/>
            <a:ext cx="7852742" cy="414338"/>
          </a:xfrm>
        </p:spPr>
        <p:txBody>
          <a:bodyPr anchor="b"/>
          <a:lstStyle>
            <a:lvl1pPr marL="0" indent="0">
              <a:buNone/>
              <a:defRPr lang="en-US" sz="11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61988" y="1557117"/>
            <a:ext cx="7853362" cy="109515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big intro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2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Photo/Wide Char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61988" y="1571705"/>
            <a:ext cx="7853362" cy="9028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caption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1988" y="2626424"/>
            <a:ext cx="7853362" cy="3571795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add chart/picture/graphic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342006" y="1570275"/>
            <a:ext cx="4173343" cy="439737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2006" y="5876734"/>
            <a:ext cx="4173344" cy="414338"/>
          </a:xfrm>
        </p:spPr>
        <p:txBody>
          <a:bodyPr anchor="b"/>
          <a:lstStyle>
            <a:lvl1pPr marL="0" indent="0">
              <a:buNone/>
              <a:defRPr lang="en-US" sz="11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1988" y="1570038"/>
            <a:ext cx="3452812" cy="46275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caption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608" y="1549400"/>
            <a:ext cx="7852741" cy="803275"/>
          </a:xfrm>
        </p:spPr>
        <p:txBody>
          <a:bodyPr/>
          <a:lstStyle>
            <a:lvl1pPr marL="0" indent="0">
              <a:buNone/>
              <a:defRPr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For more information about XXX, contact…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62608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687170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87170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2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4711732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1732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6736294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6294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200" b="1" cap="none" baseline="0">
                <a:solidFill>
                  <a:schemeClr val="accent1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62608" y="6055153"/>
            <a:ext cx="7852741" cy="345297"/>
          </a:xfrm>
        </p:spPr>
        <p:txBody>
          <a:bodyPr>
            <a:noAutofit/>
          </a:bodyPr>
          <a:lstStyle>
            <a:lvl1pPr marL="0" indent="0">
              <a:buNone/>
              <a:defRPr sz="1400" b="1" cap="none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BOOZALLEN.COM/CAPABILITY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62609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15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Blue 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6883" y="0"/>
            <a:ext cx="884711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8" y="993811"/>
            <a:ext cx="7852741" cy="98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108200"/>
            <a:ext cx="7853362" cy="4097338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800" b="0" cap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62609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4"/>
            <a:ext cx="9144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2232" y="839772"/>
            <a:ext cx="2907016" cy="5587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100" y="1201563"/>
            <a:ext cx="542030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000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100" y="4015752"/>
            <a:ext cx="5420300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94100" y="5928911"/>
            <a:ext cx="3757613" cy="346075"/>
          </a:xfrm>
        </p:spPr>
        <p:txBody>
          <a:bodyPr>
            <a:normAutofit/>
          </a:bodyPr>
          <a:lstStyle>
            <a:lvl1pPr marL="0" indent="0">
              <a:buNone/>
              <a:defRPr sz="1200" b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84308" y="837560"/>
            <a:ext cx="2919933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 dirty="0">
                <a:solidFill>
                  <a:schemeClr val="bg1"/>
                </a:solidFill>
              </a:rPr>
              <a:t>Booz Allen Hamilton Internal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59" y="304600"/>
            <a:ext cx="2296668" cy="25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4" y="6599414"/>
            <a:ext cx="3581400" cy="929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62607" y="1538288"/>
            <a:ext cx="7852741" cy="4554537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4939553" y="1538288"/>
            <a:ext cx="3575796" cy="455453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/>
              <a:t>Level 1 is used for body text. The bullet is optional and may be removed. 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62608" y="1538288"/>
            <a:ext cx="3575796" cy="4554537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en-US" dirty="0"/>
              <a:t>Level 1 is used for body text. The bullet is optional and may be removed. 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1988" y="1541930"/>
            <a:ext cx="7853362" cy="905435"/>
          </a:xfrm>
        </p:spPr>
        <p:txBody>
          <a:bodyPr/>
          <a:lstStyle>
            <a:lvl1pPr marL="0" indent="0">
              <a:buNone/>
              <a:defRPr b="1" cap="all" spc="100" baseline="0">
                <a:solidFill>
                  <a:schemeClr val="accent2"/>
                </a:solidFill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1100" i="1">
                <a:latin typeface="Georgia" charset="0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876734"/>
            <a:ext cx="7852742" cy="414338"/>
          </a:xfrm>
        </p:spPr>
        <p:txBody>
          <a:bodyPr anchor="b">
            <a:noAutofit/>
          </a:bodyPr>
          <a:lstStyle>
            <a:lvl1pPr marL="0" indent="0">
              <a:buFont typeface="Arial" charset="0"/>
              <a:buNone/>
              <a:defRPr lang="en-US" sz="9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7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61988" y="2781557"/>
            <a:ext cx="3721408" cy="27735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93941" y="2780284"/>
            <a:ext cx="3721408" cy="27735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876734"/>
            <a:ext cx="7852742" cy="414338"/>
          </a:xfrm>
        </p:spPr>
        <p:txBody>
          <a:bodyPr anchor="b">
            <a:normAutofit/>
          </a:bodyPr>
          <a:lstStyle>
            <a:lvl1pPr marL="0" indent="0">
              <a:buNone/>
              <a:defRPr lang="en-US" sz="9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61988" y="1571430"/>
            <a:ext cx="7853362" cy="1106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1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5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photo/wide char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dirty="0"/>
              <a:t>This is an optional smaller point size for when you need longer headlines. Please limit to no more than 2 lines.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1571705"/>
            <a:ext cx="7853362" cy="6155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1988" y="2308122"/>
            <a:ext cx="7853362" cy="3971504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add chart/picture/graphic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1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Content Callout/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3236913" y="1547253"/>
            <a:ext cx="5278435" cy="462971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spcBef>
                <a:spcPts val="300"/>
              </a:spcBef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833" y="1547253"/>
            <a:ext cx="2287350" cy="463708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6pPr marL="0" indent="0">
              <a:buFontTx/>
              <a:buNone/>
              <a:defRPr baseline="0"/>
            </a:lvl6pPr>
            <a:lvl7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aseline="0">
                <a:solidFill>
                  <a:schemeClr val="accent2"/>
                </a:solidFill>
              </a:defRPr>
            </a:lvl7pPr>
          </a:lstStyle>
          <a:p>
            <a:pPr lvl="0"/>
            <a:r>
              <a:rPr lang="en-US" b="0" i="1" cap="none" spc="0" dirty="0">
                <a:latin typeface="Georgia" charset="0"/>
                <a:ea typeface="Georgia" charset="0"/>
                <a:cs typeface="Georgia" charset="0"/>
              </a:rPr>
              <a:t>Call out goes here. This is a pull quote or description for a chart or graphic.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Please limit to no more than 2 lines.</a:t>
            </a:r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342006" y="1570275"/>
            <a:ext cx="4173343" cy="43973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2006" y="5876734"/>
            <a:ext cx="4173344" cy="414338"/>
          </a:xfrm>
        </p:spPr>
        <p:txBody>
          <a:bodyPr anchor="b">
            <a:normAutofit/>
          </a:bodyPr>
          <a:lstStyle>
            <a:lvl1pPr marL="0" indent="0">
              <a:buNone/>
              <a:defRPr lang="en-US" sz="9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988" y="1587881"/>
            <a:ext cx="3379660" cy="42754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91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spc="0" baseline="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608" y="1549400"/>
            <a:ext cx="7852741" cy="803275"/>
          </a:xfrm>
        </p:spPr>
        <p:txBody>
          <a:bodyPr/>
          <a:lstStyle>
            <a:lvl1pPr marL="0" indent="0">
              <a:buNone/>
              <a:defRPr b="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For more information about XXX, contact…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62608" y="2487427"/>
            <a:ext cx="173736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000" b="1" cap="none" baseline="0">
                <a:solidFill>
                  <a:schemeClr val="tx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687170" y="2487427"/>
            <a:ext cx="173736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4711732" y="2487427"/>
            <a:ext cx="173736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6736294" y="2487427"/>
            <a:ext cx="1737360" cy="1737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62608" y="6162729"/>
            <a:ext cx="7852741" cy="345297"/>
          </a:xfrm>
        </p:spPr>
        <p:txBody>
          <a:bodyPr>
            <a:noAutofit/>
          </a:bodyPr>
          <a:lstStyle>
            <a:lvl1pPr marL="0" indent="0">
              <a:buNone/>
              <a:defRPr sz="1400" b="1" cap="none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BOOZALLEN.COM/CAPABILITY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687170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000" b="1" cap="none" baseline="0">
                <a:solidFill>
                  <a:schemeClr val="tx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11732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000" b="1" cap="none" baseline="0">
                <a:solidFill>
                  <a:schemeClr val="tx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36294" y="4389690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400"/>
              </a:spcAft>
              <a:buNone/>
              <a:defRPr sz="1000" b="1" cap="none" baseline="0">
                <a:solidFill>
                  <a:schemeClr val="tx2"/>
                </a:solidFill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/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4"/>
            <a:ext cx="9144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2232" y="839772"/>
            <a:ext cx="2907016" cy="5587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100" y="1201563"/>
            <a:ext cx="542030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000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100" y="4015752"/>
            <a:ext cx="5420300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94100" y="5928911"/>
            <a:ext cx="3757613" cy="346075"/>
          </a:xfrm>
        </p:spPr>
        <p:txBody>
          <a:bodyPr>
            <a:normAutofit/>
          </a:bodyPr>
          <a:lstStyle>
            <a:lvl1pPr marL="0" indent="0">
              <a:buNone/>
              <a:defRPr sz="1200" b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4308" y="837560"/>
            <a:ext cx="2919933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 dirty="0">
                <a:solidFill>
                  <a:schemeClr val="bg1"/>
                </a:solidFill>
              </a:rPr>
              <a:t>Booz Allen Hamilton </a:t>
            </a:r>
            <a:r>
              <a:rPr lang="en-US" sz="750" cap="all" spc="100" dirty="0">
                <a:solidFill>
                  <a:srgbClr val="F7A81B"/>
                </a:solidFill>
              </a:rPr>
              <a:t>restricted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59" y="304600"/>
            <a:ext cx="2296668" cy="25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4" y="6599414"/>
            <a:ext cx="3581400" cy="929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2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Subsectio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704734" y="1027673"/>
            <a:ext cx="4810616" cy="514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027673"/>
            <a:ext cx="245619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FC Subsection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1"/>
            <a:ext cx="2914927" cy="685799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>
                  <a:alpha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704734" y="1027673"/>
            <a:ext cx="4810616" cy="514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Subsection +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3704734" y="1027324"/>
            <a:ext cx="4810614" cy="5149639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spcBef>
                <a:spcPts val="300"/>
              </a:spcBef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Level 1 is used for body text. The bullet is optional and may be removed. 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FC Subsection + Content 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1"/>
            <a:ext cx="2914927" cy="685799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>
                  <a:alpha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3704734" y="1027324"/>
            <a:ext cx="4810614" cy="5149639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spcBef>
                <a:spcPts val="300"/>
              </a:spcBef>
              <a:defRPr sz="1100"/>
            </a:lvl4pPr>
            <a:lvl5pPr>
              <a:defRPr sz="900"/>
            </a:lvl5pPr>
          </a:lstStyle>
          <a:p>
            <a:pPr lvl="0"/>
            <a:r>
              <a:rPr lang="en-US" dirty="0"/>
              <a:t>Level 1 is used for body text. The bullet is optional and may be removed. 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cap="all" spc="100" baseline="0"/>
            </a:lvl1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 F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1"/>
            <a:ext cx="2914927" cy="685799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>
                  <a:alpha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cap="all" spc="100" baseline="0"/>
            </a:lvl1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spcBef>
                <a:spcPts val="1200"/>
              </a:spcBef>
              <a:buNone/>
              <a:tabLst/>
              <a:defRPr sz="1200"/>
            </a:lvl2pPr>
          </a:lstStyle>
          <a:p>
            <a:pPr lvl="0"/>
            <a:r>
              <a:rPr lang="en-US" dirty="0"/>
              <a:t>Section 1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 FC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74320" y="1"/>
            <a:ext cx="2914927" cy="685799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>
                  <a:alpha val="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spcBef>
                <a:spcPts val="1200"/>
              </a:spcBef>
              <a:buNone/>
              <a:tabLst/>
              <a:defRPr sz="1200"/>
            </a:lvl2pPr>
          </a:lstStyle>
          <a:p>
            <a:pPr lvl="0"/>
            <a:r>
              <a:rPr lang="en-US" dirty="0"/>
              <a:t>Section 1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sub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o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4"/>
            <a:ext cx="9144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2232" y="839772"/>
            <a:ext cx="2907016" cy="5587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100" y="1201563"/>
            <a:ext cx="542030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000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100" y="4015752"/>
            <a:ext cx="5420300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94100" y="5928911"/>
            <a:ext cx="3757613" cy="346075"/>
          </a:xfrm>
        </p:spPr>
        <p:txBody>
          <a:bodyPr>
            <a:normAutofit/>
          </a:bodyPr>
          <a:lstStyle>
            <a:lvl1pPr marL="0" indent="0">
              <a:buNone/>
              <a:defRPr sz="1200" b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59" y="304600"/>
            <a:ext cx="2296668" cy="25450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705225" y="406400"/>
            <a:ext cx="4810125" cy="57277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 cap="all" spc="100" baseline="0">
                <a:latin typeface="Oswald" charset="0"/>
                <a:ea typeface="Oswald" charset="0"/>
                <a:cs typeface="Oswald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4734" y="365760"/>
            <a:ext cx="4810616" cy="5811203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accent3"/>
                </a:solidFill>
                <a:latin typeface="Oswald" charset="0"/>
                <a:ea typeface="Oswald" charset="0"/>
                <a:cs typeface="Oswald" charset="0"/>
              </a:defRPr>
            </a:lvl1pPr>
            <a:lvl2pPr marL="7938" indent="0">
              <a:spcBef>
                <a:spcPts val="1800"/>
              </a:spcBef>
              <a:buNone/>
              <a:tabLst/>
              <a:defRPr sz="2000">
                <a:solidFill>
                  <a:schemeClr val="tx1"/>
                </a:solidFill>
              </a:defRPr>
            </a:lvl2pPr>
            <a:lvl3pPr marL="9144">
              <a:spcBef>
                <a:spcPts val="2400"/>
              </a:spcBef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swald" charset="0"/>
                <a:ea typeface="Oswald" charset="0"/>
                <a:cs typeface="Oswald" charset="0"/>
              </a:defRPr>
            </a:lvl3pPr>
          </a:lstStyle>
          <a:p>
            <a:pPr lvl="0"/>
            <a:r>
              <a:rPr lang="en-US" dirty="0"/>
              <a:t>Level 1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000" i="0" cap="all" spc="100" dirty="0">
                <a:latin typeface="Oswald" charset="0"/>
                <a:ea typeface="Oswald" charset="0"/>
                <a:cs typeface="Oswald" charset="0"/>
              </a:rPr>
              <a:t>⏤ </a:t>
            </a:r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04734" y="3072384"/>
            <a:ext cx="4810616" cy="3104579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7938" indent="0">
              <a:spcBef>
                <a:spcPts val="1800"/>
              </a:spcBef>
              <a:buNone/>
              <a:tabLst/>
              <a:defRPr sz="900" b="0" i="0" cap="all" spc="100" baseline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2pPr>
            <a:lvl3pPr marL="9144">
              <a:spcBef>
                <a:spcPts val="2400"/>
              </a:spcBef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swald" charset="0"/>
                <a:ea typeface="Oswald" charset="0"/>
                <a:cs typeface="Oswald" charset="0"/>
              </a:defRPr>
            </a:lvl3pPr>
          </a:lstStyle>
          <a:p>
            <a:pPr lvl="0"/>
            <a:r>
              <a:rPr lang="en-US" dirty="0"/>
              <a:t>Level 1 title</a:t>
            </a:r>
          </a:p>
          <a:p>
            <a:pPr lvl="1"/>
            <a:r>
              <a:rPr lang="en-US" dirty="0"/>
              <a:t>⏤ SECOND LEVEL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74351" y="0"/>
            <a:ext cx="2943225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04734" y="1590737"/>
            <a:ext cx="4810615" cy="621681"/>
          </a:xfrm>
        </p:spPr>
        <p:txBody>
          <a:bodyPr lIns="0" anchor="b">
            <a:noAutofit/>
          </a:bodyPr>
          <a:lstStyle>
            <a:lvl1pPr>
              <a:defRPr sz="1400">
                <a:solidFill>
                  <a:schemeClr val="tx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SUBHEAD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04734" y="2249351"/>
            <a:ext cx="481061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3909" y="5724525"/>
            <a:ext cx="2172191" cy="4714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 b="0" i="1" cap="none" spc="0" baseline="0">
                <a:solidFill>
                  <a:schemeClr val="bg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2400"/>
              </a:spcBef>
              <a:defRPr sz="900" i="0">
                <a:latin typeface="Oswald" panose="02000503000000000000" pitchFamily="2" charset="0"/>
              </a:defRPr>
            </a:lvl2pPr>
            <a:lvl3pPr marL="11113" indent="0">
              <a:spcBef>
                <a:spcPts val="2400"/>
              </a:spcBef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503000000000000" pitchFamily="2" charset="0"/>
              </a:defRPr>
            </a:lvl3pPr>
            <a:lvl4pPr marL="0" indent="0">
              <a:spcBef>
                <a:spcPts val="1800"/>
              </a:spcBef>
              <a:buFontTx/>
              <a:buNone/>
              <a:defRPr sz="1000" cap="none">
                <a:solidFill>
                  <a:schemeClr val="tx1">
                    <a:lumMod val="50000"/>
                    <a:lumOff val="50000"/>
                  </a:schemeClr>
                </a:solidFill>
                <a:latin typeface="Oswald" panose="02000503000000000000" pitchFamily="2" charset="0"/>
              </a:defRPr>
            </a:lvl4pPr>
          </a:lstStyle>
          <a:p>
            <a:pPr lvl="0"/>
            <a:r>
              <a:rPr lang="en-US" dirty="0"/>
              <a:t>Level 1 title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705225" y="1027113"/>
            <a:ext cx="4810125" cy="515302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600" i="0" cap="all" spc="100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spcBef>
                <a:spcPts val="1200"/>
              </a:spcBef>
              <a:buNone/>
              <a:defRPr/>
            </a:lvl2pPr>
          </a:lstStyle>
          <a:p>
            <a:pPr lvl="0"/>
            <a:r>
              <a:rPr lang="en-US" dirty="0"/>
              <a:t>Section 1</a:t>
            </a:r>
          </a:p>
          <a:p>
            <a:pPr lvl="0"/>
            <a:r>
              <a:rPr lang="en-US" dirty="0"/>
              <a:t>Section 2</a:t>
            </a:r>
          </a:p>
          <a:p>
            <a:pPr lvl="0"/>
            <a:r>
              <a:rPr lang="en-US" dirty="0"/>
              <a:t>Section 3</a:t>
            </a:r>
          </a:p>
          <a:p>
            <a:pPr lvl="0"/>
            <a:r>
              <a:rPr lang="en-US" dirty="0"/>
              <a:t>Section 4</a:t>
            </a:r>
          </a:p>
          <a:p>
            <a:pPr lvl="0"/>
            <a:r>
              <a:rPr lang="en-US" dirty="0"/>
              <a:t>Section 5</a:t>
            </a:r>
          </a:p>
          <a:p>
            <a:pPr lvl="0"/>
            <a:r>
              <a:rPr lang="en-US" dirty="0"/>
              <a:t>Section 6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705225" y="1027113"/>
            <a:ext cx="4810125" cy="5153025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spcBef>
                <a:spcPts val="1200"/>
              </a:spcBef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704735" y="406400"/>
            <a:ext cx="4810616" cy="57785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000" cap="all" spc="100" baseline="0">
                <a:latin typeface="Oswald" charset="0"/>
                <a:ea typeface="Oswald" charset="0"/>
                <a:cs typeface="Oswald" charset="0"/>
              </a:defRPr>
            </a:lvl1pPr>
          </a:lstStyle>
          <a:p>
            <a:pPr lvl="0"/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705225" y="368301"/>
            <a:ext cx="4810125" cy="581183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000" i="0" cap="none" spc="0" baseline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defRPr>
            </a:lvl1pPr>
            <a:lvl2pPr marL="0" indent="0">
              <a:lnSpc>
                <a:spcPts val="3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2000">
                <a:solidFill>
                  <a:schemeClr val="bg1"/>
                </a:solidFill>
              </a:defRPr>
            </a:lvl2pPr>
            <a:lvl3pPr>
              <a:spcBef>
                <a:spcPts val="2400"/>
              </a:spcBef>
              <a:defRPr sz="100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defRPr>
            </a:lvl3pPr>
          </a:lstStyle>
          <a:p>
            <a:pPr lvl="0"/>
            <a:r>
              <a:rPr lang="en-US" dirty="0"/>
              <a:t>Level 1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1000" i="0" cap="all" spc="100" dirty="0">
                <a:latin typeface="Oswald" charset="0"/>
                <a:ea typeface="Oswald" charset="0"/>
                <a:cs typeface="Oswald" charset="0"/>
              </a:rPr>
              <a:t>⏤ </a:t>
            </a:r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 Divider "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593"/>
            <a:ext cx="8578278" cy="6854405"/>
          </a:xfrm>
          <a:noFill/>
        </p:spPr>
        <p:txBody>
          <a:bodyPr anchor="ctr">
            <a:no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36340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 Divider">
    <p:bg>
      <p:bgPr>
        <a:pattFill prst="pct5">
          <a:fgClr>
            <a:srgbClr val="97D6E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3593"/>
            <a:ext cx="8578278" cy="6854405"/>
          </a:xfrm>
        </p:spPr>
        <p:txBody>
          <a:bodyPr anchor="ctr">
            <a:noAutofit/>
          </a:bodyPr>
          <a:lstStyle>
            <a:lvl1pPr algn="ctr">
              <a:defRPr sz="6000" spc="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heading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96883" y="0"/>
            <a:ext cx="884711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2608" y="758952"/>
            <a:ext cx="7704152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2608" y="4343400"/>
            <a:ext cx="77041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TOC Wid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0020"/>
            <a:ext cx="3617612" cy="462694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tabLst>
                <a:tab pos="2336800" algn="r"/>
                <a:tab pos="3543300" algn="r"/>
              </a:tabLst>
              <a:defRPr sz="1600" i="1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271463" indent="0">
              <a:spcBef>
                <a:spcPts val="300"/>
              </a:spcBef>
              <a:buNone/>
              <a:tabLst>
                <a:tab pos="2336800" algn="r"/>
                <a:tab pos="3543300" algn="r"/>
              </a:tabLst>
              <a:defRPr sz="1400"/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97737" y="1550020"/>
            <a:ext cx="3617612" cy="462694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tabLst>
                <a:tab pos="2336800" algn="r"/>
                <a:tab pos="3543300" algn="r"/>
              </a:tabLst>
              <a:defRPr sz="1600" i="1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271463" indent="0">
              <a:spcBef>
                <a:spcPts val="300"/>
              </a:spcBef>
              <a:buNone/>
              <a:tabLst>
                <a:tab pos="2336800" algn="r"/>
                <a:tab pos="3543300" algn="r"/>
              </a:tabLst>
              <a:defRPr sz="1400"/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F TOC Wid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0020"/>
            <a:ext cx="2436192" cy="462694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tabLst>
                <a:tab pos="2336800" algn="r"/>
                <a:tab pos="3543300" algn="r"/>
              </a:tabLst>
              <a:defRPr sz="1600" i="1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271463" indent="0">
              <a:spcBef>
                <a:spcPts val="300"/>
              </a:spcBef>
              <a:buNone/>
              <a:tabLst>
                <a:tab pos="2336800" algn="r"/>
                <a:tab pos="3543300" algn="r"/>
              </a:tabLst>
              <a:defRPr sz="1400"/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370883" y="1550020"/>
            <a:ext cx="2436192" cy="462694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tabLst>
                <a:tab pos="2336800" algn="r"/>
                <a:tab pos="3543300" algn="r"/>
              </a:tabLst>
              <a:defRPr sz="1600" i="1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271463" indent="0">
              <a:spcBef>
                <a:spcPts val="300"/>
              </a:spcBef>
              <a:buNone/>
              <a:tabLst>
                <a:tab pos="2336800" algn="r"/>
                <a:tab pos="3543300" algn="r"/>
              </a:tabLst>
              <a:defRPr sz="1400"/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079157" y="1550020"/>
            <a:ext cx="2436192" cy="4626943"/>
          </a:xfrm>
        </p:spPr>
        <p:txBody>
          <a:bodyPr/>
          <a:lstStyle>
            <a:lvl1pPr marL="50800" indent="0">
              <a:spcBef>
                <a:spcPts val="1200"/>
              </a:spcBef>
              <a:buNone/>
              <a:tabLst>
                <a:tab pos="2336800" algn="r"/>
                <a:tab pos="3543300" algn="r"/>
              </a:tabLst>
              <a:defRPr sz="1600" i="1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271463" indent="0">
              <a:spcBef>
                <a:spcPts val="300"/>
              </a:spcBef>
              <a:buNone/>
              <a:tabLst>
                <a:tab pos="2336800" algn="r"/>
                <a:tab pos="3543300" algn="r"/>
              </a:tabLst>
              <a:defRPr sz="1400"/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11000" y="1550020"/>
            <a:ext cx="0" cy="46269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916100" y="1550020"/>
            <a:ext cx="0" cy="46269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08" y="173773"/>
            <a:ext cx="7852741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08" y="1578595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7432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2609" y="1276283"/>
            <a:ext cx="78527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2609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5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5" r:id="rId2"/>
    <p:sldLayoutId id="2147483716" r:id="rId3"/>
    <p:sldLayoutId id="2147483719" r:id="rId4"/>
    <p:sldLayoutId id="2147483667" r:id="rId5"/>
    <p:sldLayoutId id="2147483699" r:id="rId6"/>
    <p:sldLayoutId id="2147483749" r:id="rId7"/>
    <p:sldLayoutId id="2147483758" r:id="rId8"/>
    <p:sldLayoutId id="2147483750" r:id="rId9"/>
    <p:sldLayoutId id="2147483693" r:id="rId10"/>
    <p:sldLayoutId id="2147483755" r:id="rId11"/>
    <p:sldLayoutId id="2147483670" r:id="rId12"/>
    <p:sldLayoutId id="2147483666" r:id="rId13"/>
    <p:sldLayoutId id="2147483671" r:id="rId14"/>
    <p:sldLayoutId id="2147483672" r:id="rId15"/>
    <p:sldLayoutId id="2147483698" r:id="rId16"/>
    <p:sldLayoutId id="2147483673" r:id="rId17"/>
    <p:sldLayoutId id="2147483674" r:id="rId18"/>
    <p:sldLayoutId id="2147483757" r:id="rId19"/>
    <p:sldLayoutId id="2147483724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6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444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6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113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tabLst/>
        <a:defRPr sz="1600" b="1" kern="1200" cap="all" spc="1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0"/>
        </a:spcBef>
        <a:buFont typeface=".AppleSystemUIFont" charset="-120"/>
        <a:buNone/>
        <a:tabLst/>
        <a:defRPr sz="14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1113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i="1" kern="1200">
          <a:solidFill>
            <a:schemeClr val="accent5"/>
          </a:solidFill>
          <a:latin typeface="Georgia" panose="02040502050405020303" pitchFamily="18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08" y="173773"/>
            <a:ext cx="7852741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This is an optional smaller point size for when you need longer headlines. </a:t>
            </a:r>
            <a:b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</a:br>
            <a:r>
              <a:rPr lang="en-US" sz="2000" cap="none" spc="0" dirty="0">
                <a:latin typeface="Oswald Light" charset="0"/>
                <a:ea typeface="Oswald Light" charset="0"/>
                <a:cs typeface="Oswald Light" charset="0"/>
              </a:rPr>
              <a:t>Please limit to no more than 2 lines.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08" y="1578595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27432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62609" y="1276283"/>
            <a:ext cx="78527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62609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62606" y="6400450"/>
            <a:ext cx="739749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696" r:id="rId3"/>
    <p:sldLayoutId id="2147483697" r:id="rId4"/>
    <p:sldLayoutId id="2147483682" r:id="rId5"/>
    <p:sldLayoutId id="2147483695" r:id="rId6"/>
    <p:sldLayoutId id="2147483684" r:id="rId7"/>
    <p:sldLayoutId id="2147483685" r:id="rId8"/>
    <p:sldLayoutId id="2147483686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all" spc="100" baseline="0">
          <a:solidFill>
            <a:schemeClr val="tx1"/>
          </a:solidFill>
          <a:latin typeface="Oswald Light" panose="02000303000000000000" pitchFamily="2" charset="0"/>
          <a:ea typeface="Oswald Light" panose="02000303000000000000" pitchFamily="2" charset="0"/>
          <a:cs typeface="Oswald Light" panose="02000303000000000000" pitchFamily="2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2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460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2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buSzPct val="75000"/>
        <a:buFont typeface="Arial" panose="020B0604020202020204" pitchFamily="34" charset="0"/>
        <a:buNone/>
        <a:tabLst/>
        <a:defRPr sz="1200" b="1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3pPr>
      <a:lvl4pPr marL="7938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5000"/>
        <a:buFont typeface=".AppleSystemUIFont" charset="-120"/>
        <a:buNone/>
        <a:tabLst/>
        <a:defRPr sz="11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11113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tabLst/>
        <a:defRPr sz="900" i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Tx/>
        <a:buNone/>
        <a:defRPr sz="1100" i="1" kern="1200">
          <a:solidFill>
            <a:schemeClr val="accent2"/>
          </a:solidFill>
          <a:latin typeface="Georgia" panose="02040502050405020303" pitchFamily="18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74320" y="-1"/>
            <a:ext cx="2943921" cy="6857999"/>
          </a:xfrm>
          <a:prstGeom prst="rect">
            <a:avLst/>
          </a:prstGeom>
          <a:pattFill prst="pct5">
            <a:fgClr>
              <a:srgbClr val="97D6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7673"/>
            <a:ext cx="245619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734" y="1027673"/>
            <a:ext cx="4810616" cy="514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5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704734" y="6400800"/>
            <a:ext cx="435341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704734" y="6400451"/>
            <a:ext cx="4810616" cy="168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auto">
          <a:xfrm>
            <a:off x="0" y="0"/>
            <a:ext cx="27432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59" r:id="rId2"/>
    <p:sldLayoutId id="2147483738" r:id="rId3"/>
    <p:sldLayoutId id="2147483735" r:id="rId4"/>
    <p:sldLayoutId id="2147483739" r:id="rId5"/>
    <p:sldLayoutId id="2147483733" r:id="rId6"/>
    <p:sldLayoutId id="2147483740" r:id="rId7"/>
    <p:sldLayoutId id="2147483741" r:id="rId8"/>
    <p:sldLayoutId id="2147483734" r:id="rId9"/>
    <p:sldLayoutId id="2147483730" r:id="rId10"/>
    <p:sldLayoutId id="2147483731" r:id="rId11"/>
    <p:sldLayoutId id="2147483732" r:id="rId12"/>
    <p:sldLayoutId id="214748373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LucidaGrande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8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1600" b="1" kern="1200" cap="all" spc="1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4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7938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6000">
              <a:schemeClr val="accent2"/>
            </a:gs>
            <a:gs pos="74000">
              <a:schemeClr val="accent1">
                <a:alpha val="9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5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704734" y="6400800"/>
            <a:ext cx="4353416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This document is confidential and intended solely for the client to whom it is addressed.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704734" y="6400451"/>
            <a:ext cx="4810616" cy="1685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 bwMode="auto">
          <a:xfrm>
            <a:off x="0" y="11875"/>
            <a:ext cx="27432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 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027673"/>
            <a:ext cx="245619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704734" y="1027673"/>
            <a:ext cx="4810616" cy="514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Level 3 is an optional subhead. </a:t>
            </a:r>
          </a:p>
          <a:p>
            <a:pPr lvl="3"/>
            <a:r>
              <a:rPr lang="en-US" dirty="0"/>
              <a:t>Level 4 is an optional short description. </a:t>
            </a:r>
          </a:p>
          <a:p>
            <a:pPr lvl="4"/>
            <a:r>
              <a:rPr lang="en-US" dirty="0"/>
              <a:t>Level 5 is used for source information or footnotes.</a:t>
            </a:r>
          </a:p>
        </p:txBody>
      </p:sp>
    </p:spTree>
    <p:extLst>
      <p:ext uri="{BB962C8B-B14F-4D97-AF65-F5344CB8AC3E}">
        <p14:creationId xmlns:p14="http://schemas.microsoft.com/office/powerpoint/2010/main" val="67188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  <p:sldLayoutId id="2147483743" r:id="rId3"/>
    <p:sldLayoutId id="2147483744" r:id="rId4"/>
    <p:sldLayoutId id="214748374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LucidaGrande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635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1600" b="1" kern="1200" cap="all" spc="100" baseline="0">
          <a:solidFill>
            <a:schemeClr val="bg1"/>
          </a:solidFill>
          <a:latin typeface="+mn-lt"/>
          <a:ea typeface="+mn-ea"/>
          <a:cs typeface="+mn-cs"/>
        </a:defRPr>
      </a:lvl3pPr>
      <a:lvl4pPr marL="635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400" i="1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900" i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www.linkedin.com/in/helen-li-92131229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ithub.com/ascreven/dogs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hpstorm/" TargetMode="External"/><Relationship Id="rId4" Type="http://schemas.openxmlformats.org/officeDocument/2006/relationships/hyperlink" Target="https://getcomposer.org/" TargetMode="External"/><Relationship Id="rId5" Type="http://schemas.openxmlformats.org/officeDocument/2006/relationships/hyperlink" Target="https://symfony.com/" TargetMode="External"/><Relationship Id="rId6" Type="http://schemas.openxmlformats.org/officeDocument/2006/relationships/hyperlink" Target="https://github.com/ascreven/dogs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docksal.readthedocs.io/en/maste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pal.org/booz-allen-hamilton" TargetMode="External"/><Relationship Id="rId4" Type="http://schemas.openxmlformats.org/officeDocument/2006/relationships/hyperlink" Target="mailto:Farazdaghi_Arash@bah.com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hoehn_connor@ba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www.linkedin.com/in/akscreven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www.linkedin.com/in/connorhoehn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acquia.com/downloads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github.com/drupal-composer/drupal-projec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32" y="795867"/>
            <a:ext cx="2907016" cy="563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100" y="1201563"/>
            <a:ext cx="5420300" cy="1456970"/>
          </a:xfrm>
        </p:spPr>
        <p:txBody>
          <a:bodyPr/>
          <a:lstStyle/>
          <a:p>
            <a:r>
              <a:rPr lang="en-US" dirty="0"/>
              <a:t>Global Drupal Training Day</a:t>
            </a:r>
          </a:p>
        </p:txBody>
      </p:sp>
      <p:pic>
        <p:nvPicPr>
          <p:cNvPr id="13" name="Picture Placeholder 1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8" y="2231396"/>
            <a:ext cx="2446333" cy="2509937"/>
          </a:xfrm>
          <a:solidFill>
            <a:schemeClr val="bg1"/>
          </a:solidFill>
        </p:spPr>
      </p:pic>
      <p:sp>
        <p:nvSpPr>
          <p:cNvPr id="14" name="Rectangle 13"/>
          <p:cNvSpPr/>
          <p:nvPr/>
        </p:nvSpPr>
        <p:spPr>
          <a:xfrm>
            <a:off x="282232" y="4876800"/>
            <a:ext cx="2907016" cy="155089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282232" y="846665"/>
            <a:ext cx="2907016" cy="138473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04254" y="2892350"/>
            <a:ext cx="5420300" cy="84892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spc="300" baseline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sz="3000" i="1" dirty="0"/>
              <a:t>Build-a-Module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94100" y="5440015"/>
            <a:ext cx="5420300" cy="4244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spc="300" baseline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sz="1400" dirty="0"/>
              <a:t>Helen Li </a:t>
            </a:r>
            <a:r>
              <a:rPr lang="mr-IN" sz="1400" dirty="0"/>
              <a:t>–</a:t>
            </a:r>
            <a:r>
              <a:rPr lang="en-US" sz="1400" dirty="0"/>
              <a:t> Alex Screven </a:t>
            </a:r>
            <a:r>
              <a:rPr lang="mr-IN" sz="1400" dirty="0"/>
              <a:t>–</a:t>
            </a:r>
            <a:r>
              <a:rPr lang="en-US" sz="1400" dirty="0"/>
              <a:t> CONNOR HOEHN</a:t>
            </a:r>
          </a:p>
        </p:txBody>
      </p:sp>
      <p:sp>
        <p:nvSpPr>
          <p:cNvPr id="12" name="Classification"/>
          <p:cNvSpPr txBox="1"/>
          <p:nvPr/>
        </p:nvSpPr>
        <p:spPr>
          <a:xfrm>
            <a:off x="282231" y="839940"/>
            <a:ext cx="2907018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 dirty="0">
                <a:solidFill>
                  <a:schemeClr val="bg1"/>
                </a:solidFill>
              </a:rPr>
              <a:t>Booz Allen Hamilton External</a:t>
            </a:r>
          </a:p>
        </p:txBody>
      </p:sp>
    </p:spTree>
    <p:extLst>
      <p:ext uri="{BB962C8B-B14F-4D97-AF65-F5344CB8AC3E}">
        <p14:creationId xmlns:p14="http://schemas.microsoft.com/office/powerpoint/2010/main" val="191166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</a:t>
            </a:r>
            <a:r>
              <a:rPr lang="en-US" dirty="0" err="1"/>
              <a:t>drush</a:t>
            </a:r>
            <a:r>
              <a:rPr lang="en-US" dirty="0"/>
              <a:t> &amp; </a:t>
            </a:r>
            <a:r>
              <a:rPr lang="en-US" dirty="0" err="1"/>
              <a:t>drupal</a:t>
            </a:r>
            <a:r>
              <a:rPr lang="en-US" dirty="0"/>
              <a:t> console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720446"/>
            <a:ext cx="7852743" cy="3753679"/>
          </a:xfrm>
        </p:spPr>
        <p:txBody>
          <a:bodyPr/>
          <a:lstStyle/>
          <a:p>
            <a:pPr lvl="2"/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drush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6.X only works with Drupal 6 &amp; 7.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7.X works with Drupal 8.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Suggestion: install with Composer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Slightly different commands to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6.X</a:t>
            </a:r>
          </a:p>
          <a:p>
            <a:pPr lvl="2"/>
            <a:r>
              <a:rPr lang="en-US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Download: </a:t>
            </a:r>
            <a:r>
              <a:rPr lang="en-US" sz="1400" b="0" u="sng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github.com</a:t>
            </a:r>
            <a:r>
              <a:rPr lang="en-US" sz="1400" b="0" u="sng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1400" b="0" u="sng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sz="1400" b="0" u="sng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-ops/</a:t>
            </a:r>
            <a:r>
              <a:rPr lang="en-US" sz="1400" b="0" u="sng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endParaRPr lang="en-US" sz="1400" b="0" u="sng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Drupal console</a:t>
            </a:r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Another Drupal CLI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Good for generating boilerplate code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Can have both Drupal Console and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running</a:t>
            </a:r>
          </a:p>
          <a:p>
            <a:pPr lvl="2"/>
            <a:r>
              <a:rPr lang="en-US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Download: </a:t>
            </a:r>
            <a:r>
              <a:rPr lang="en-US" b="0" u="sng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drupalconsole.com</a:t>
            </a:r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7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File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4232040"/>
            <a:ext cx="7852743" cy="2020842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Module Placement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Core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Drupal’s core modules are bundled with the project within the core directory.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Contributed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Community maintained modules should be placed within the contrib directory.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Custom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Project specific modules should be placed within the custom directory.</a:t>
            </a: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23" y="1648313"/>
            <a:ext cx="3431919" cy="169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2853822" y="3566585"/>
            <a:ext cx="3431919" cy="591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1400" i="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400" i="0" kern="120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tabLst/>
              <a:defRPr sz="14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LucidaGrande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sz="12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1000" dirty="0"/>
              <a:t>Figure 2. A snapshot of a Drupal 8 composer installation</a:t>
            </a:r>
          </a:p>
          <a:p>
            <a:pPr lvl="4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574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D7 -&gt; D8: What is SYMFONY2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636140"/>
            <a:ext cx="7852743" cy="103725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Symfony2</a:t>
            </a:r>
          </a:p>
          <a:p>
            <a:pPr lvl="2"/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Enterprise full-stack web application framework composed of numerous CMS-friendly libraries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 true MVP implementation with a model, view, and presentation layer. Built using OOP paradigms to promote extendibility and portability when extending components. </a:t>
            </a: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2973545"/>
            <a:ext cx="2401681" cy="3217847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YAML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file format that can be easily converted into PHP arrays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for storing configuration data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for defining module settings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329533" y="2973545"/>
            <a:ext cx="2205509" cy="3217847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ROUTING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replaces usage of </a:t>
            </a:r>
            <a:r>
              <a:rPr lang="en-US" sz="1400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hook_menu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()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to route requests to controllers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declared in </a:t>
            </a:r>
            <a:r>
              <a:rPr lang="en-US" sz="1400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yaml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format</a:t>
            </a:r>
          </a:p>
          <a:p>
            <a:pPr marL="296863" lvl="2" indent="-285750">
              <a:buFont typeface="Arial" charset="0"/>
              <a:buChar char="•"/>
            </a:pPr>
            <a:endParaRPr lang="en-US" sz="1400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114614" y="2973545"/>
            <a:ext cx="2400735" cy="321784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CONTROLLER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replaces page callbacks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to build a render response</a:t>
            </a:r>
          </a:p>
        </p:txBody>
      </p:sp>
    </p:spTree>
    <p:extLst>
      <p:ext uri="{BB962C8B-B14F-4D97-AF65-F5344CB8AC3E}">
        <p14:creationId xmlns:p14="http://schemas.microsoft.com/office/powerpoint/2010/main" val="5007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D7 -&gt; D8: services, Plugins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636140"/>
            <a:ext cx="7852743" cy="103725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Symfony2</a:t>
            </a:r>
          </a:p>
          <a:p>
            <a:pPr lvl="2"/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Enterprise full-stack web application framework composed of numerous CMS-friendly libraries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 true MVP implementation with a model, view, and presentation layer. Built using OOP paradigms to promote extendibility and portability when extending components. </a:t>
            </a: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2973545"/>
            <a:ext cx="2401681" cy="3217847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YAML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file format that can be easily converted into PHP arrays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for storing configuration data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for defining module settings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329533" y="2973545"/>
            <a:ext cx="2205509" cy="3217847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ROUTING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replaces usage of </a:t>
            </a:r>
            <a:r>
              <a:rPr lang="en-US" sz="1400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hook_menu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()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to route requests to controllers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declared in </a:t>
            </a:r>
            <a:r>
              <a:rPr lang="en-US" sz="1400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yaml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format</a:t>
            </a:r>
          </a:p>
          <a:p>
            <a:pPr marL="296863" lvl="2" indent="-285750">
              <a:buFont typeface="Arial" charset="0"/>
              <a:buChar char="•"/>
            </a:pPr>
            <a:endParaRPr lang="en-US" sz="1400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114614" y="2973545"/>
            <a:ext cx="2400735" cy="321784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CONTROLLER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replaces page callbacks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used to build a render response</a:t>
            </a:r>
          </a:p>
        </p:txBody>
      </p:sp>
    </p:spTree>
    <p:extLst>
      <p:ext uri="{BB962C8B-B14F-4D97-AF65-F5344CB8AC3E}">
        <p14:creationId xmlns:p14="http://schemas.microsoft.com/office/powerpoint/2010/main" val="86265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D7 -&gt; D8: services, Plugins,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636140"/>
            <a:ext cx="7852743" cy="103725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Services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Services are decoupled reusable classes that are easy to plug in your code. It’s a better way of handling dependencies. D8 is built on top of services. </a:t>
            </a:r>
          </a:p>
          <a:p>
            <a:pPr lvl="2"/>
            <a:endParaRPr lang="en-US" sz="1400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Plugins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Classes that implement different behaviors via a common interface. Example: image transformations. Limited in scope; does one thing and does it well. The evolution of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hook_info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()</a:t>
            </a: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Blocks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Blocks are plugins in D8. </a:t>
            </a: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D7 -&gt; D8: Namespaces, Annotations, </a:t>
            </a:r>
            <a:r>
              <a:rPr lang="en-US" dirty="0" err="1"/>
              <a:t>yaml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636140"/>
            <a:ext cx="7852743" cy="103725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Namespaces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Like virtual folders. How Drupal autoloader finds your code. Must be in Vendor\Namespace\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Classname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format and have the right directory structure</a:t>
            </a:r>
          </a:p>
          <a:p>
            <a:pPr lvl="2"/>
            <a:endParaRPr lang="en-US" sz="1400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Annotations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Metadata inside a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docblock</a:t>
            </a:r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yaml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YAML </a:t>
            </a:r>
            <a:r>
              <a:rPr lang="en-US" b="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Ain’t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Markup Language</a:t>
            </a: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3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Hello world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606" y="5675077"/>
            <a:ext cx="7852741" cy="4967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00" baseline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sz="2000" dirty="0"/>
              <a:t>Module Development: Helen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27" y="1532178"/>
            <a:ext cx="4328072" cy="34847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 dirty="0"/>
              <a:t>Booz Allen External</a:t>
            </a:r>
          </a:p>
        </p:txBody>
      </p:sp>
    </p:spTree>
    <p:extLst>
      <p:ext uri="{BB962C8B-B14F-4D97-AF65-F5344CB8AC3E}">
        <p14:creationId xmlns:p14="http://schemas.microsoft.com/office/powerpoint/2010/main" val="111095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4637087"/>
          </a:xfrm>
        </p:spPr>
        <p:txBody>
          <a:bodyPr/>
          <a:lstStyle/>
          <a:p>
            <a:pPr lvl="2"/>
            <a:r>
              <a:rPr lang="en-US" dirty="0"/>
              <a:t>Let’s build a module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We’ll create a page at /hello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We’ll print “Hello World” on that page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We’ll create a link in the admin reports page that links to /hello </a:t>
            </a:r>
          </a:p>
        </p:txBody>
      </p:sp>
    </p:spTree>
    <p:extLst>
      <p:ext uri="{BB962C8B-B14F-4D97-AF65-F5344CB8AC3E}">
        <p14:creationId xmlns:p14="http://schemas.microsoft.com/office/powerpoint/2010/main" val="210214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4637087"/>
          </a:xfrm>
        </p:spPr>
        <p:txBody>
          <a:bodyPr/>
          <a:lstStyle/>
          <a:p>
            <a:pPr lvl="2"/>
            <a:r>
              <a:rPr lang="en-US" dirty="0"/>
              <a:t>Make these folders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Inside your custom modules folder, make a </a:t>
            </a:r>
            <a:r>
              <a:rPr lang="en-US" b="0" cap="none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hello_world</a:t>
            </a: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folder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This will be the setup: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5" y="2994635"/>
            <a:ext cx="5110397" cy="26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Info.yml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1195387"/>
          </a:xfrm>
        </p:spPr>
        <p:txBody>
          <a:bodyPr/>
          <a:lstStyle/>
          <a:p>
            <a:pPr lvl="2"/>
            <a:r>
              <a:rPr lang="en-US" dirty="0" err="1"/>
              <a:t>Hello_world.info.yml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goes in the root of our module folder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32444" y="4017119"/>
            <a:ext cx="7882905" cy="1195387"/>
          </a:xfrm>
        </p:spPr>
        <p:txBody>
          <a:bodyPr/>
          <a:lstStyle/>
          <a:p>
            <a:pPr lvl="2"/>
            <a:r>
              <a:rPr lang="en-US" dirty="0"/>
              <a:t>Name, description &amp; package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These show up in the modules page</a:t>
            </a: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type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The type of extension</a:t>
            </a: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Core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Which Drupal core version your module is compatible with</a:t>
            </a:r>
          </a:p>
          <a:p>
            <a:pPr fontAlgn="base"/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9" y="2343025"/>
            <a:ext cx="6807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879476" y="2458596"/>
            <a:ext cx="4635873" cy="36329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Job Title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  <a:p>
            <a:pPr marL="0" indent="0"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Project Work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work on the Drupal 7/8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Benefits.gov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project.</a:t>
            </a:r>
          </a:p>
          <a:p>
            <a:pPr marL="0" indent="0"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Hobby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Painting, salsa dancing, taking care of my pet fish</a:t>
            </a:r>
          </a:p>
          <a:p>
            <a:pPr marL="0" indent="0"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Favorite Drupal 8 part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like the Object-Oriented programming (OOP) features included in Drupal 8.</a:t>
            </a:r>
          </a:p>
          <a:p>
            <a:pPr marL="0" indent="0"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/>
        </p:blipFill>
        <p:spPr>
          <a:xfrm>
            <a:off x="662606" y="2458597"/>
            <a:ext cx="2638335" cy="2638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311661" y="1863740"/>
            <a:ext cx="1340224" cy="293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en-US" sz="2500" baseline="-25000" dirty="0"/>
              <a:t>Helen LI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 dirty="0"/>
              <a:t>Booz Allen External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6" y="5984381"/>
            <a:ext cx="230817" cy="230817"/>
          </a:xfrm>
          <a:prstGeom prst="rect">
            <a:avLst/>
          </a:prstGeom>
        </p:spPr>
      </p:pic>
      <p:sp>
        <p:nvSpPr>
          <p:cNvPr id="13" name="TextBox 12">
            <a:hlinkClick r:id="rId4"/>
          </p:cNvPr>
          <p:cNvSpPr txBox="1"/>
          <p:nvPr/>
        </p:nvSpPr>
        <p:spPr>
          <a:xfrm>
            <a:off x="4110293" y="5953595"/>
            <a:ext cx="34563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https://</a:t>
            </a:r>
            <a:r>
              <a:rPr lang="en-US" sz="1300" dirty="0" err="1"/>
              <a:t>www.linkedin.com</a:t>
            </a:r>
            <a:r>
              <a:rPr lang="en-US" sz="1300" dirty="0"/>
              <a:t>/in/helen-li-92131229</a:t>
            </a:r>
          </a:p>
        </p:txBody>
      </p:sp>
    </p:spTree>
    <p:extLst>
      <p:ext uri="{BB962C8B-B14F-4D97-AF65-F5344CB8AC3E}">
        <p14:creationId xmlns:p14="http://schemas.microsoft.com/office/powerpoint/2010/main" val="141304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your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4"/>
            <a:ext cx="7882905" cy="932508"/>
          </a:xfrm>
        </p:spPr>
        <p:txBody>
          <a:bodyPr/>
          <a:lstStyle/>
          <a:p>
            <a:pPr lvl="2"/>
            <a:r>
              <a:rPr lang="en-US" dirty="0"/>
              <a:t>Through the </a:t>
            </a:r>
            <a:r>
              <a:rPr lang="en-US" dirty="0" err="1"/>
              <a:t>ui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Go to /admin/modules, check the checkbox next to our module and hit Save to enable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3" y="2980278"/>
            <a:ext cx="8377775" cy="1297443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4777678"/>
            <a:ext cx="7882905" cy="932508"/>
          </a:xfrm>
        </p:spPr>
        <p:txBody>
          <a:bodyPr/>
          <a:lstStyle/>
          <a:p>
            <a:pPr lvl="2"/>
            <a:r>
              <a:rPr lang="en-US" dirty="0"/>
              <a:t>Or Through </a:t>
            </a:r>
            <a:r>
              <a:rPr lang="en-US" dirty="0" err="1"/>
              <a:t>drush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(fin)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drush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en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hello_world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4637087"/>
          </a:xfrm>
        </p:spPr>
        <p:txBody>
          <a:bodyPr/>
          <a:lstStyle/>
          <a:p>
            <a:pPr lvl="2"/>
            <a:r>
              <a:rPr lang="en-US" dirty="0" err="1"/>
              <a:t>Hello_world.routing.yml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Links your paths to your controllers and functions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Make sure you give yourself access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routing system replaces the routing parts of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hook_menu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() in Drupal 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6" y="3574832"/>
            <a:ext cx="7852743" cy="13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Menu.yml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4637087"/>
          </a:xfrm>
        </p:spPr>
        <p:txBody>
          <a:bodyPr/>
          <a:lstStyle/>
          <a:p>
            <a:pPr lvl="2"/>
            <a:r>
              <a:rPr lang="en-US" dirty="0" err="1"/>
              <a:t>Hello_world.links.menu.yml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also goes in your root folder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places a link to our hello world page in /admin/reports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11" y="2806219"/>
            <a:ext cx="4742886" cy="1300469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71CCF55C-A408-BF49-8985-C0C46417596A}"/>
              </a:ext>
            </a:extLst>
          </p:cNvPr>
          <p:cNvSpPr txBox="1">
            <a:spLocks/>
          </p:cNvSpPr>
          <p:nvPr/>
        </p:nvSpPr>
        <p:spPr>
          <a:xfrm>
            <a:off x="632444" y="4499420"/>
            <a:ext cx="7882905" cy="1195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First line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Needs to include our machine name</a:t>
            </a: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Route name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Refers back to our router</a:t>
            </a: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Parent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Includes the machine name of the admin menu we’re targeting</a:t>
            </a:r>
          </a:p>
        </p:txBody>
      </p:sp>
    </p:spTree>
    <p:extLst>
      <p:ext uri="{BB962C8B-B14F-4D97-AF65-F5344CB8AC3E}">
        <p14:creationId xmlns:p14="http://schemas.microsoft.com/office/powerpoint/2010/main" val="41848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9" y="1547813"/>
            <a:ext cx="2786504" cy="4637087"/>
          </a:xfrm>
        </p:spPr>
        <p:txBody>
          <a:bodyPr/>
          <a:lstStyle/>
          <a:p>
            <a:pPr lvl="2"/>
            <a:r>
              <a:rPr lang="en-US" dirty="0" err="1"/>
              <a:t>Hellocontroller.php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goes in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src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/Controller 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This is where we’re putting </a:t>
            </a:r>
            <a:br>
              <a:rPr lang="en-US" dirty="0">
                <a:latin typeface="Georgia" charset="0"/>
                <a:ea typeface="Georgia" charset="0"/>
                <a:cs typeface="Georgia" charset="0"/>
              </a:rPr>
            </a:br>
            <a:r>
              <a:rPr lang="en-US" dirty="0">
                <a:latin typeface="Georgia" charset="0"/>
                <a:ea typeface="Georgia" charset="0"/>
                <a:cs typeface="Georgia" charset="0"/>
              </a:rPr>
              <a:t>our module’s logic</a:t>
            </a:r>
          </a:p>
          <a:p>
            <a:pPr fontAlgn="base"/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annotations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Annotation contains metadata about the function</a:t>
            </a:r>
          </a:p>
          <a:p>
            <a:pPr fontAlgn="base"/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marL="0" lvl="2" fontAlgn="base">
              <a:spcBef>
                <a:spcPts val="600"/>
              </a:spcBef>
            </a:pPr>
            <a:r>
              <a:rPr lang="en-US" dirty="0"/>
              <a:t>namespace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Like virtual folders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Automatically gets mapped to /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src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folder</a:t>
            </a:r>
          </a:p>
          <a:p>
            <a:pPr fontAlgn="base"/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0" y="1660635"/>
            <a:ext cx="5532090" cy="40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7882905" cy="1061553"/>
          </a:xfrm>
        </p:spPr>
        <p:txBody>
          <a:bodyPr/>
          <a:lstStyle/>
          <a:p>
            <a:pPr lvl="2"/>
            <a:r>
              <a:rPr lang="en-US" dirty="0"/>
              <a:t>Through the </a:t>
            </a:r>
            <a:r>
              <a:rPr lang="en-US" dirty="0" err="1"/>
              <a:t>gui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In /admin/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config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/development/performance</a:t>
            </a:r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Clear all caches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54" y="2609366"/>
            <a:ext cx="4889939" cy="207315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4969985"/>
            <a:ext cx="7882905" cy="1061553"/>
          </a:xfrm>
        </p:spPr>
        <p:txBody>
          <a:bodyPr/>
          <a:lstStyle/>
          <a:p>
            <a:pPr lvl="2"/>
            <a:r>
              <a:rPr lang="en-US" dirty="0"/>
              <a:t>Or With </a:t>
            </a:r>
            <a:r>
              <a:rPr lang="en-US" dirty="0" err="1"/>
              <a:t>drush</a:t>
            </a:r>
            <a:endParaRPr lang="en-US" dirty="0"/>
          </a:p>
          <a:p>
            <a:pPr fontAlgn="base"/>
            <a:r>
              <a:rPr lang="en-US" dirty="0">
                <a:latin typeface="Georgia" charset="0"/>
                <a:ea typeface="Georgia" charset="0"/>
                <a:cs typeface="Georgia" charset="0"/>
              </a:rPr>
              <a:t>(fin)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drush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cr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3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Booz Allen Internal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84" y="1536786"/>
            <a:ext cx="6529191" cy="44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7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606" y="5675077"/>
            <a:ext cx="7852741" cy="4967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00" baseline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en-US" sz="2000" dirty="0"/>
              <a:t>Workshop: Alex Screven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27" y="1532178"/>
            <a:ext cx="4328072" cy="34847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 dirty="0"/>
              <a:t>Booz Allen External</a:t>
            </a:r>
          </a:p>
        </p:txBody>
      </p:sp>
    </p:spTree>
    <p:extLst>
      <p:ext uri="{BB962C8B-B14F-4D97-AF65-F5344CB8AC3E}">
        <p14:creationId xmlns:p14="http://schemas.microsoft.com/office/powerpoint/2010/main" val="1560275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Booz Allen Internal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662608" y="1550020"/>
            <a:ext cx="4010992" cy="4626943"/>
          </a:xfrm>
        </p:spPr>
        <p:txBody>
          <a:bodyPr/>
          <a:lstStyle/>
          <a:p>
            <a:pPr lvl="2"/>
            <a:r>
              <a:rPr lang="en-US" dirty="0"/>
              <a:t>Code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https://github.com/ascreven/dogs</a:t>
            </a:r>
            <a:endParaRPr lang="en-US" dirty="0"/>
          </a:p>
          <a:p>
            <a:pPr lvl="2"/>
            <a:r>
              <a:rPr lang="en-US" dirty="0"/>
              <a:t>Part 1 Goals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Create and enable module with info.yml file</a:t>
            </a:r>
          </a:p>
          <a:p>
            <a:pPr lvl="2"/>
            <a:r>
              <a:rPr lang="en-US" dirty="0"/>
              <a:t>Part 2 goals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Block and form allowing user to select breed</a:t>
            </a:r>
          </a:p>
          <a:p>
            <a:pPr lvl="2"/>
            <a:r>
              <a:rPr lang="en-US" dirty="0"/>
              <a:t>Part 3 goals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Router and controller for breed pictures</a:t>
            </a:r>
          </a:p>
          <a:p>
            <a:pPr lvl="2"/>
            <a:endParaRPr lang="en-US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96863" lvl="2" indent="-285750">
              <a:buFont typeface="Arial" charset="0"/>
              <a:buChar char="•"/>
            </a:pPr>
            <a:endParaRPr lang="en-US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CE81484-A3D0-C047-8FCE-D2148F03636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7437" y="1929817"/>
            <a:ext cx="3617912" cy="3285455"/>
          </a:xfrm>
        </p:spPr>
      </p:pic>
    </p:spTree>
    <p:extLst>
      <p:ext uri="{BB962C8B-B14F-4D97-AF65-F5344CB8AC3E}">
        <p14:creationId xmlns:p14="http://schemas.microsoft.com/office/powerpoint/2010/main" val="234765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703157"/>
            <a:ext cx="6116566" cy="4393152"/>
          </a:xfrm>
        </p:spPr>
        <p:txBody>
          <a:bodyPr/>
          <a:lstStyle/>
          <a:p>
            <a:pPr lvl="2"/>
            <a:r>
              <a:rPr lang="en-US" dirty="0"/>
              <a:t>Resources</a:t>
            </a:r>
          </a:p>
          <a:p>
            <a:pPr lvl="2"/>
            <a:endParaRPr lang="en-US" sz="1200" dirty="0"/>
          </a:p>
          <a:p>
            <a:pPr marL="296863" lvl="2" indent="-285750">
              <a:buFont typeface="Arial" charset="0"/>
              <a:buChar char="•"/>
            </a:pPr>
            <a:r>
              <a:rPr lang="en-US" sz="11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https://docksal.readthedocs.io/en/master/</a:t>
            </a:r>
            <a:endParaRPr lang="en-US" sz="11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96863" lvl="2" indent="-285750">
              <a:buFont typeface="Arial" charset="0"/>
              <a:buChar char="•"/>
            </a:pPr>
            <a:r>
              <a:rPr lang="en-US" sz="11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3"/>
              </a:rPr>
              <a:t>https://www.jetbrains.com/phpstorm/</a:t>
            </a:r>
            <a:endParaRPr lang="en-US" sz="11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96863" lvl="2" indent="-285750">
              <a:buFont typeface="Arial" charset="0"/>
              <a:buChar char="•"/>
            </a:pPr>
            <a:r>
              <a:rPr lang="en-US" sz="11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4"/>
              </a:rPr>
              <a:t>https://getcomposer.org/</a:t>
            </a:r>
            <a:endParaRPr lang="en-US" sz="11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96863" lvl="2" indent="-285750">
              <a:buFont typeface="Arial" charset="0"/>
              <a:buChar char="•"/>
            </a:pPr>
            <a:r>
              <a:rPr lang="en-US" sz="11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5"/>
              </a:rPr>
              <a:t>https://symfony.com/</a:t>
            </a:r>
            <a:endParaRPr lang="en-US" sz="11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r>
              <a:rPr lang="en-US" sz="1100" dirty="0"/>
              <a:t>Code Repository</a:t>
            </a:r>
            <a:endParaRPr lang="en-US" sz="11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96863" lvl="2" indent="-285750">
              <a:buFont typeface="Arial" charset="0"/>
              <a:buChar char="•"/>
            </a:pPr>
            <a:r>
              <a:rPr lang="en-US" sz="105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6"/>
              </a:rPr>
              <a:t>https://github.com/ascreven/dogs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7818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5" y="1581277"/>
            <a:ext cx="4487463" cy="4392977"/>
          </a:xfrm>
        </p:spPr>
        <p:txBody>
          <a:bodyPr/>
          <a:lstStyle/>
          <a:p>
            <a:pPr lvl="2"/>
            <a:r>
              <a:rPr lang="en-US" dirty="0"/>
              <a:t>Helen</a:t>
            </a:r>
          </a:p>
          <a:p>
            <a:pPr lvl="2"/>
            <a:r>
              <a:rPr lang="en-US" sz="1300" b="0" cap="none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li_heting@bah.com</a:t>
            </a:r>
            <a:endParaRPr lang="en-US" sz="13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Alex</a:t>
            </a:r>
          </a:p>
          <a:p>
            <a:pPr lvl="2"/>
            <a:r>
              <a:rPr lang="en-US" sz="1400" b="0" cap="none" dirty="0" err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screven_alexandra@bah.com</a:t>
            </a:r>
            <a:endParaRPr lang="en-US" sz="14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Connor</a:t>
            </a:r>
          </a:p>
          <a:p>
            <a:pPr lvl="2"/>
            <a:r>
              <a:rPr lang="en-US" sz="14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hlinkClick r:id="rId2"/>
              </a:rPr>
              <a:t>hoehn_connor@bah.com</a:t>
            </a:r>
            <a:endParaRPr lang="en-US" sz="13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endParaRPr lang="en-US" sz="13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r>
              <a:rPr lang="en-US" sz="1400" i="1" dirty="0"/>
              <a:t>Booz Allen’s </a:t>
            </a:r>
            <a:r>
              <a:rPr lang="en-US" sz="1400" i="1" dirty="0" err="1"/>
              <a:t>Drupal.org</a:t>
            </a:r>
            <a:r>
              <a:rPr lang="en-US" sz="1400" i="1" dirty="0"/>
              <a:t> Profile: </a:t>
            </a:r>
          </a:p>
          <a:p>
            <a:pPr lvl="2"/>
            <a:r>
              <a:rPr lang="en-US" sz="1400" b="0" dirty="0">
                <a:hlinkClick r:id="rId3"/>
              </a:rPr>
              <a:t>https://www.drupal.org/booz-allen-hamilton</a:t>
            </a:r>
            <a:endParaRPr lang="en-US" sz="14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265683" y="1581102"/>
            <a:ext cx="3249666" cy="4392977"/>
          </a:xfrm>
        </p:spPr>
        <p:txBody>
          <a:bodyPr/>
          <a:lstStyle/>
          <a:p>
            <a:pPr lvl="2"/>
            <a:r>
              <a:rPr lang="en-US" sz="1300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Please contact Booz Allen’s Strategic Innovation Group for more information on our Drupal practice:</a:t>
            </a:r>
          </a:p>
          <a:p>
            <a:pPr lvl="2"/>
            <a:r>
              <a:rPr lang="en-US" sz="1400" b="0" dirty="0">
                <a:hlinkClick r:id="rId4"/>
              </a:rPr>
              <a:t>Farazdaghi_Arash@bah.com</a:t>
            </a:r>
            <a:endParaRPr lang="en-US" sz="1400" b="0" dirty="0"/>
          </a:p>
          <a:p>
            <a:pPr lvl="2"/>
            <a:r>
              <a:rPr lang="en-US" sz="1400" b="0" dirty="0" err="1"/>
              <a:t>Robbins_Eric@bah.com</a:t>
            </a:r>
            <a:r>
              <a:rPr lang="en-US" sz="1400" b="0" dirty="0"/>
              <a:t>​</a:t>
            </a:r>
          </a:p>
          <a:p>
            <a:pPr lvl="2"/>
            <a:r>
              <a:rPr lang="en-US" sz="1400" b="0" dirty="0" err="1"/>
              <a:t>Warsaw_Craig@bah.com</a:t>
            </a:r>
            <a:endParaRPr lang="en-US" sz="13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5" y="2456384"/>
            <a:ext cx="2638335" cy="2638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879476" y="2456384"/>
            <a:ext cx="4635873" cy="3632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Job Title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  <a:p>
            <a:pPr marL="0" indent="0">
              <a:buFont typeface="Arial" charset="0"/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Project Work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work on Disaster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Assistance.gov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Hobby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love my dog</a:t>
            </a:r>
          </a:p>
          <a:p>
            <a:pPr marL="0" indent="0">
              <a:buFont typeface="Arial" charset="0"/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Favorite Drupal 8 part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I’ve been working with D7 and D8 for 2 years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939626" y="1823900"/>
            <a:ext cx="2084294" cy="293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en-US" sz="2500" baseline="-25000" dirty="0"/>
              <a:t>Alex Screven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 dirty="0"/>
              <a:t>Booz Allen External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6" y="5983275"/>
            <a:ext cx="230817" cy="230817"/>
          </a:xfrm>
          <a:prstGeom prst="rect">
            <a:avLst/>
          </a:prstGeom>
        </p:spPr>
      </p:pic>
      <p:sp>
        <p:nvSpPr>
          <p:cNvPr id="17" name="TextBox 16">
            <a:hlinkClick r:id="rId4"/>
          </p:cNvPr>
          <p:cNvSpPr txBox="1"/>
          <p:nvPr/>
        </p:nvSpPr>
        <p:spPr>
          <a:xfrm>
            <a:off x="4110293" y="5952489"/>
            <a:ext cx="29502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https://</a:t>
            </a:r>
            <a:r>
              <a:rPr lang="en-US" sz="1300" dirty="0" err="1"/>
              <a:t>www.linkedin.com</a:t>
            </a:r>
            <a:r>
              <a:rPr lang="en-US" sz="1300" dirty="0"/>
              <a:t>/in/</a:t>
            </a:r>
            <a:r>
              <a:rPr lang="en-US" sz="1300" dirty="0" err="1"/>
              <a:t>akscreven</a:t>
            </a:r>
            <a:r>
              <a:rPr lang="en-US" sz="13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0196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6" y="2458598"/>
            <a:ext cx="2638335" cy="2638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939626" y="1823900"/>
            <a:ext cx="2084294" cy="293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en-US" sz="2500" baseline="-25000" dirty="0"/>
              <a:t>Connor Hoehn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879476" y="2458598"/>
            <a:ext cx="4635873" cy="3630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6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444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6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.AppleSystemUIFont" charset="-120"/>
              <a:buNone/>
              <a:tabLst/>
              <a:defRPr sz="14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1113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tabLst/>
              <a:defRPr sz="1100" i="1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i="1" kern="1200">
                <a:solidFill>
                  <a:schemeClr val="accent5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Job Title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  <a:p>
            <a:pPr marL="0" indent="0">
              <a:buFont typeface="Arial" charset="0"/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Project Work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My client is the Department of Labor. I work on the HIRE Vets project supporting Veteran employment.</a:t>
            </a:r>
          </a:p>
          <a:p>
            <a:pPr marL="0" indent="0">
              <a:buFont typeface="Arial" charset="0"/>
              <a:buNone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Hobby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enjoy walking the trails with my canine friend and making great food.</a:t>
            </a:r>
          </a:p>
          <a:p>
            <a:pPr marL="0" indent="0">
              <a:buFont typeface="Arial" charset="0"/>
              <a:buNone/>
            </a:pP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Favorite Drupal 8 part</a:t>
            </a:r>
            <a:br>
              <a:rPr lang="en-US" sz="1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The plugin system is great.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06" y="6400450"/>
            <a:ext cx="7397496" cy="457549"/>
          </a:xfrm>
        </p:spPr>
        <p:txBody>
          <a:bodyPr/>
          <a:lstStyle/>
          <a:p>
            <a:r>
              <a:rPr lang="en-US" dirty="0"/>
              <a:t>Booz Allen External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76" y="5973897"/>
            <a:ext cx="230817" cy="230817"/>
          </a:xfrm>
          <a:prstGeom prst="rect">
            <a:avLst/>
          </a:prstGeom>
        </p:spPr>
      </p:pic>
      <p:sp>
        <p:nvSpPr>
          <p:cNvPr id="15" name="TextBox 14">
            <a:hlinkClick r:id="rId4"/>
          </p:cNvPr>
          <p:cNvSpPr txBox="1"/>
          <p:nvPr/>
        </p:nvSpPr>
        <p:spPr>
          <a:xfrm>
            <a:off x="4110293" y="5943111"/>
            <a:ext cx="31922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https://</a:t>
            </a:r>
            <a:r>
              <a:rPr lang="en-US" sz="1300" dirty="0" err="1"/>
              <a:t>www.linkedin.com</a:t>
            </a:r>
            <a:r>
              <a:rPr lang="en-US" sz="1300" dirty="0"/>
              <a:t>/in/</a:t>
            </a:r>
            <a:r>
              <a:rPr lang="en-US" sz="1300" dirty="0" err="1"/>
              <a:t>connorhoehn</a:t>
            </a:r>
            <a:r>
              <a:rPr lang="en-US" sz="13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8411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8" y="1547813"/>
            <a:ext cx="3586663" cy="4637087"/>
          </a:xfrm>
        </p:spPr>
        <p:txBody>
          <a:bodyPr/>
          <a:lstStyle/>
          <a:p>
            <a:pPr lvl="2"/>
            <a:r>
              <a:rPr lang="en-US" dirty="0"/>
              <a:t>I: Introductions </a:t>
            </a:r>
            <a:r>
              <a:rPr lang="en-US" sz="1200" dirty="0"/>
              <a:t>(3 min)</a:t>
            </a:r>
          </a:p>
          <a:p>
            <a:pPr lvl="2"/>
            <a:r>
              <a:rPr lang="en-US" dirty="0"/>
              <a:t>II: Overview </a:t>
            </a:r>
            <a:r>
              <a:rPr lang="en-US" sz="1200" dirty="0"/>
              <a:t>(5 min)</a:t>
            </a:r>
            <a:endParaRPr lang="en-US" sz="1200" b="0" cap="none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2"/>
            <a:r>
              <a:rPr lang="en-US" dirty="0"/>
              <a:t>III: Project Setup </a:t>
            </a:r>
            <a:r>
              <a:rPr lang="en-US" sz="1200" dirty="0"/>
              <a:t>(5 min)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Enterprise Tools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Installation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File System</a:t>
            </a:r>
          </a:p>
          <a:p>
            <a:pPr lvl="2"/>
            <a:r>
              <a:rPr lang="en-US" dirty="0"/>
              <a:t>III: D7 -&gt; D8 </a:t>
            </a:r>
            <a:r>
              <a:rPr lang="en-US" sz="1200" dirty="0"/>
              <a:t>(5 min)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Symphony2 Overview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YAML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Routing 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Controllers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446059" y="1547812"/>
            <a:ext cx="3069290" cy="4637087"/>
          </a:xfrm>
        </p:spPr>
        <p:txBody>
          <a:bodyPr/>
          <a:lstStyle/>
          <a:p>
            <a:pPr lvl="2"/>
            <a:r>
              <a:rPr lang="en-US" dirty="0"/>
              <a:t>V: HELLO_WORLD </a:t>
            </a:r>
            <a:r>
              <a:rPr lang="en-US" sz="1200" dirty="0"/>
              <a:t>(10 min)</a:t>
            </a:r>
          </a:p>
          <a:p>
            <a:pPr lvl="2"/>
            <a:r>
              <a:rPr lang="en-US" dirty="0"/>
              <a:t>VI: Workshop pt.1 </a:t>
            </a:r>
            <a:r>
              <a:rPr lang="en-US" sz="1200" dirty="0"/>
              <a:t>(30 min)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VII: Break </a:t>
            </a:r>
            <a:r>
              <a:rPr lang="en-US" sz="1200" dirty="0"/>
              <a:t>(15 min)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VII: Workshop Pt.2 </a:t>
            </a:r>
            <a:r>
              <a:rPr lang="en-US" sz="1200" dirty="0"/>
              <a:t>(40 min)</a:t>
            </a:r>
          </a:p>
          <a:p>
            <a:pPr lvl="2"/>
            <a:r>
              <a:rPr lang="en-US" dirty="0"/>
              <a:t>VIII: CONCLUSION </a:t>
            </a:r>
            <a:r>
              <a:rPr lang="en-US" sz="1200" dirty="0"/>
              <a:t>(5 min)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Resources</a:t>
            </a:r>
          </a:p>
          <a:p>
            <a:pPr marL="296863" lvl="2" indent="-285750">
              <a:buFont typeface="Arial" charset="0"/>
              <a:buChar char="•"/>
            </a:pPr>
            <a:r>
              <a:rPr lang="en-US" b="0" cap="none" dirty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Contact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46059" y="2504681"/>
            <a:ext cx="1727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46059" y="3243172"/>
            <a:ext cx="1727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6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3328147"/>
            <a:ext cx="2161274" cy="295835"/>
          </a:xfrm>
        </p:spPr>
        <p:txBody>
          <a:bodyPr/>
          <a:lstStyle/>
          <a:p>
            <a:pPr lvl="2" algn="ctr"/>
            <a:r>
              <a:rPr lang="en-US" dirty="0"/>
              <a:t>Docksal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Enterprise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66" y="2013626"/>
            <a:ext cx="74980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77" y="2013626"/>
            <a:ext cx="914400" cy="914400"/>
          </a:xfrm>
          <a:prstGeom prst="rect">
            <a:avLst/>
          </a:prstGeom>
        </p:spPr>
      </p:pic>
      <p:sp>
        <p:nvSpPr>
          <p:cNvPr id="1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508340" y="3328147"/>
            <a:ext cx="2161274" cy="295835"/>
          </a:xfrm>
        </p:spPr>
        <p:txBody>
          <a:bodyPr/>
          <a:lstStyle/>
          <a:p>
            <a:pPr lvl="2" algn="ctr"/>
            <a:r>
              <a:rPr lang="en-US" dirty="0"/>
              <a:t>PHPSTORM</a:t>
            </a:r>
          </a:p>
          <a:p>
            <a:pPr lvl="2"/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354075" y="3328147"/>
            <a:ext cx="2161274" cy="295835"/>
          </a:xfrm>
        </p:spPr>
        <p:txBody>
          <a:bodyPr/>
          <a:lstStyle/>
          <a:p>
            <a:pPr lvl="2" algn="ctr"/>
            <a:r>
              <a:rPr lang="en-US" dirty="0"/>
              <a:t>Sequel Pro</a:t>
            </a:r>
          </a:p>
          <a:p>
            <a:pPr lvl="2"/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5" y="4258934"/>
            <a:ext cx="7852743" cy="2020842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Tools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Docksal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virtualized development environment available for Window and OSX.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PhpStorm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enterprise-level code editor with Drupal support.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Sequel Pro/</a:t>
            </a:r>
            <a:r>
              <a:rPr lang="en-US" sz="140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MySQLWorkbench</a:t>
            </a:r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1400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database GUI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011737" y="2374192"/>
            <a:ext cx="221877" cy="22187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5944340" y="2374191"/>
            <a:ext cx="221877" cy="22187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96" y="2025471"/>
            <a:ext cx="8820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Acquia Dev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9" y="1520934"/>
            <a:ext cx="889000" cy="1028700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520933"/>
            <a:ext cx="6621063" cy="2020842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Why Acquia Dev Stack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 enhanced MAMP stack comes with all the required PHP packages to run a Drupal 8 website. It manages both a MySQL and Apache server through a graphical interface.</a:t>
            </a:r>
          </a:p>
          <a:p>
            <a:pPr lvl="2"/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Download it here: </a:t>
            </a:r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https://</a:t>
            </a:r>
            <a:r>
              <a:rPr lang="en-US" sz="140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dev.acquia.com</a:t>
            </a:r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/downloads</a:t>
            </a:r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8" y="3541775"/>
            <a:ext cx="3300951" cy="233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770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Composer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520933"/>
            <a:ext cx="7852743" cy="4606598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What is Composer</a:t>
            </a: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Composer is a tool for dependency management in PHP. It allows you declare the libraries your project depends on and it will manage (install/update) them for you. With Composer we can be assured that our projects dependencies will be consistent in a local context or in a remote deployed environment.</a:t>
            </a:r>
          </a:p>
          <a:p>
            <a:pPr lvl="2"/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Drupal 7 vs Drupal 8</a:t>
            </a:r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community didn’t utilize composer in Drupal 7. The preferred method was using the </a:t>
            </a:r>
            <a:r>
              <a:rPr lang="en-US" sz="1400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Drush</a:t>
            </a:r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CLI tool to install a contributed module. Composer has been used in other PHP projects for many years and is a significant enhancement.</a:t>
            </a:r>
          </a:p>
          <a:p>
            <a:pPr lvl="2"/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Here is a link that we use to start a Composer-based Drupal project: </a:t>
            </a:r>
            <a:r>
              <a:rPr lang="en-US" sz="140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https://github.com/drupal-composer/drupal-project</a:t>
            </a:r>
            <a:endParaRPr lang="en-US" sz="140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Setup: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4A0B7C5-74A6-1C47-8E44-EE9006F2C4D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Booz Allen External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67835" y="5468487"/>
            <a:ext cx="359317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9"/>
          <p:cNvSpPr txBox="1">
            <a:spLocks/>
          </p:cNvSpPr>
          <p:nvPr/>
        </p:nvSpPr>
        <p:spPr>
          <a:xfrm>
            <a:off x="4867836" y="5560055"/>
            <a:ext cx="3647514" cy="834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 sz="1400" i="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ucidaGrande" charset="0"/>
              <a:buChar char="-"/>
              <a:tabLst/>
              <a:defRPr sz="1400" i="0" kern="1200" cap="none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tabLst/>
              <a:defRPr sz="140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LucidaGrande" charset="0"/>
              <a:buNone/>
              <a:tabLst/>
              <a:defRPr sz="1600" b="1" kern="1200" cap="all" spc="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sz="1200" i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Drupal UI</a:t>
            </a:r>
          </a:p>
          <a:p>
            <a:pPr lvl="4"/>
            <a:r>
              <a:rPr lang="en-US" dirty="0"/>
              <a:t>Figure 1. Modules can be enabled and uninstalled through the Extend admin page.</a:t>
            </a:r>
            <a:endParaRPr lang="en-US" sz="700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2606" y="1720446"/>
            <a:ext cx="7852743" cy="3753679"/>
          </a:xfrm>
        </p:spPr>
        <p:txBody>
          <a:bodyPr/>
          <a:lstStyle/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Module Administration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Modules can be installed from a remote or local source</a:t>
            </a:r>
          </a:p>
          <a:p>
            <a:pPr lvl="2"/>
            <a:r>
              <a:rPr lang="en-US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Drupal Page: </a:t>
            </a:r>
            <a:r>
              <a:rPr lang="en-US" sz="1400" b="0" u="sng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your-</a:t>
            </a:r>
            <a:r>
              <a:rPr lang="en-US" sz="1400" b="0" u="sng" cap="none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project.com</a:t>
            </a:r>
            <a:r>
              <a:rPr lang="en-US" sz="1400" b="0" u="sng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/admin/modules/install</a:t>
            </a:r>
          </a:p>
          <a:p>
            <a:pPr lvl="2"/>
            <a:endParaRPr lang="en-US" b="0" cap="none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Drupal UI Capabilities</a:t>
            </a:r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Enable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Install</a:t>
            </a:r>
          </a:p>
          <a:p>
            <a:pPr lvl="2"/>
            <a:r>
              <a:rPr lang="en-US" b="0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Uninstall (disable)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14" y="3470469"/>
            <a:ext cx="3266435" cy="175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331291"/>
      </p:ext>
    </p:extLst>
  </p:cSld>
  <p:clrMapOvr>
    <a:masterClrMapping/>
  </p:clrMapOvr>
</p:sld>
</file>

<file path=ppt/theme/theme1.xml><?xml version="1.0" encoding="utf-8"?>
<a:theme xmlns:a="http://schemas.openxmlformats.org/drawingml/2006/main" name="LF Master">
  <a:themeElements>
    <a:clrScheme name="Custom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4A2264"/>
      </a:accent1>
      <a:accent2>
        <a:srgbClr val="94368D"/>
      </a:accent2>
      <a:accent3>
        <a:srgbClr val="243646"/>
      </a:accent3>
      <a:accent4>
        <a:srgbClr val="00A6B7"/>
      </a:accent4>
      <a:accent5>
        <a:srgbClr val="D3461E"/>
      </a:accent5>
      <a:accent6>
        <a:srgbClr val="F6A81B"/>
      </a:accent6>
      <a:hlink>
        <a:srgbClr val="4A2264"/>
      </a:hlink>
      <a:folHlink>
        <a:srgbClr val="94358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Standard" id="{CAA9271E-3B94-F445-B2BA-D815A4278111}" vid="{4E11C3AD-3D01-8C4E-841C-3E566FBE4199}"/>
    </a:ext>
  </a:extLst>
</a:theme>
</file>

<file path=ppt/theme/theme2.xml><?xml version="1.0" encoding="utf-8"?>
<a:theme xmlns:a="http://schemas.openxmlformats.org/drawingml/2006/main" name="SF Master">
  <a:themeElements>
    <a:clrScheme name="Custom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4A2264"/>
      </a:accent1>
      <a:accent2>
        <a:srgbClr val="94368D"/>
      </a:accent2>
      <a:accent3>
        <a:srgbClr val="243646"/>
      </a:accent3>
      <a:accent4>
        <a:srgbClr val="00A6B7"/>
      </a:accent4>
      <a:accent5>
        <a:srgbClr val="D3461E"/>
      </a:accent5>
      <a:accent6>
        <a:srgbClr val="F6A81B"/>
      </a:accent6>
      <a:hlink>
        <a:srgbClr val="4A2264"/>
      </a:hlink>
      <a:folHlink>
        <a:srgbClr val="94358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Standard" id="{CAA9271E-3B94-F445-B2BA-D815A4278111}" vid="{B1D29404-1DB6-D241-ACAA-55AE158D494D}"/>
    </a:ext>
  </a:extLst>
</a:theme>
</file>

<file path=ppt/theme/theme3.xml><?xml version="1.0" encoding="utf-8"?>
<a:theme xmlns:a="http://schemas.openxmlformats.org/drawingml/2006/main" name="LI Master">
  <a:themeElements>
    <a:clrScheme name="Custom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4A2264"/>
      </a:accent1>
      <a:accent2>
        <a:srgbClr val="94368D"/>
      </a:accent2>
      <a:accent3>
        <a:srgbClr val="243646"/>
      </a:accent3>
      <a:accent4>
        <a:srgbClr val="00A6B7"/>
      </a:accent4>
      <a:accent5>
        <a:srgbClr val="D3461E"/>
      </a:accent5>
      <a:accent6>
        <a:srgbClr val="F6A81B"/>
      </a:accent6>
      <a:hlink>
        <a:srgbClr val="4A2264"/>
      </a:hlink>
      <a:folHlink>
        <a:srgbClr val="94358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Standard" id="{CAA9271E-3B94-F445-B2BA-D815A4278111}" vid="{825DA8AD-F1BD-A243-9A24-7408195F5A8B}"/>
    </a:ext>
  </a:extLst>
</a:theme>
</file>

<file path=ppt/theme/theme4.xml><?xml version="1.0" encoding="utf-8"?>
<a:theme xmlns:a="http://schemas.openxmlformats.org/drawingml/2006/main" name="FC Master">
  <a:themeElements>
    <a:clrScheme name="Custom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4A2264"/>
      </a:accent1>
      <a:accent2>
        <a:srgbClr val="94368D"/>
      </a:accent2>
      <a:accent3>
        <a:srgbClr val="243646"/>
      </a:accent3>
      <a:accent4>
        <a:srgbClr val="00A6B7"/>
      </a:accent4>
      <a:accent5>
        <a:srgbClr val="D3461E"/>
      </a:accent5>
      <a:accent6>
        <a:srgbClr val="F6A81B"/>
      </a:accent6>
      <a:hlink>
        <a:srgbClr val="4A2264"/>
      </a:hlink>
      <a:folHlink>
        <a:srgbClr val="94358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Standard" id="{CAA9271E-3B94-F445-B2BA-D815A4278111}" vid="{1FCDC9FE-2AA0-CA46-8E65-D6D60C9C163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haredContentType xmlns="Microsoft.SharePoint.Taxonomy.ContentTypeSync" SourceId="6d29a467-ccb3-40ae-b171-e388b769af89" ContentTypeId="0x0101008B9EB8DED1E24621B1E7444C5127673805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unctional Document" ma:contentTypeID="0x0101008B9EB8DED1E24621B1E7444C5127673805004D440093B264C14D81E9C7F73A10C98B" ma:contentTypeVersion="20" ma:contentTypeDescription="Create BAH Documents." ma:contentTypeScope="" ma:versionID="adcd64d21c2d96a4ca76c52fdb76c89d">
  <xsd:schema xmlns:xsd="http://www.w3.org/2001/XMLSchema" xmlns:xs="http://www.w3.org/2001/XMLSchema" xmlns:p="http://schemas.microsoft.com/office/2006/metadata/properties" xmlns:ns2="74ea459b-7bbf-43af-834e-d16fbea12f70" targetNamespace="http://schemas.microsoft.com/office/2006/metadata/properties" ma:root="true" ma:fieldsID="a670f2b582ea2c2f12e7be07f852e15c" ns2:_="">
    <xsd:import namespace="74ea459b-7bbf-43af-834e-d16fbea12f70"/>
    <xsd:element name="properties">
      <xsd:complexType>
        <xsd:sequence>
          <xsd:element name="documentManagement">
            <xsd:complexType>
              <xsd:all>
                <xsd:element ref="ns2:ga1b4ffaf27640efa596cd831f25dab8" minOccurs="0"/>
                <xsd:element ref="ns2:TaxCatchAll" minOccurs="0"/>
                <xsd:element ref="ns2:TaxCatchAllLabel" minOccurs="0"/>
                <xsd:element ref="ns2:f52a065005294892a191696dd7a6e774" minOccurs="0"/>
                <xsd:element ref="ns2:BAH_IconUrl" minOccurs="0"/>
                <xsd:element ref="ns2:BAH_SortOrder"/>
                <xsd:element ref="ns2:f0fd7fad517e4438a35f8bde1f7a2368" minOccurs="0"/>
                <xsd:element ref="ns2:c6cf249485fd4166a93bb50cd9914cf2" minOccurs="0"/>
                <xsd:element ref="ns2:h17a30f3289d4f4ba013ba7093d1d6f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459b-7bbf-43af-834e-d16fbea12f70" elementFormDefault="qualified">
    <xsd:import namespace="http://schemas.microsoft.com/office/2006/documentManagement/types"/>
    <xsd:import namespace="http://schemas.microsoft.com/office/infopath/2007/PartnerControls"/>
    <xsd:element name="ga1b4ffaf27640efa596cd831f25dab8" ma:index="8" ma:taxonomy="true" ma:internalName="ga1b4ffaf27640efa596cd831f25dab8" ma:taxonomyFieldName="BAH_InfoCat" ma:displayName="Info Cat" ma:readOnly="false" ma:fieldId="{0a1b4ffa-f276-40ef-a596-cd831f25dab8}" ma:sspId="6d29a467-ccb3-40ae-b171-e388b769af89" ma:termSetId="794300fe-9a7a-4542-a660-7510d9f054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f0c88cf-eb24-4e95-a32b-c3d66019aed5}" ma:internalName="TaxCatchAll" ma:showField="CatchAllData" ma:web="66317dbd-96b9-422a-988a-d583abb6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f0c88cf-eb24-4e95-a32b-c3d66019aed5}" ma:internalName="TaxCatchAllLabel" ma:readOnly="true" ma:showField="CatchAllDataLabel" ma:web="66317dbd-96b9-422a-988a-d583abb6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52a065005294892a191696dd7a6e774" ma:index="12" ma:taxonomy="true" ma:internalName="f52a065005294892a191696dd7a6e774" ma:taxonomyFieldName="BAH_DocumentType" ma:displayName="Document Type" ma:readOnly="false" ma:fieldId="{f52a0650-0529-4892-a191-696dd7a6e774}" ma:sspId="6d29a467-ccb3-40ae-b171-e388b769af89" ma:termSetId="e14a19cc-9d1d-4064-b40b-bfb1c71d00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H_IconUrl" ma:index="14" nillable="true" ma:displayName="Icon  URL" ma:format="Hyperlink" ma:internalName="BAH_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AH_SortOrder" ma:index="15" ma:displayName="Sort Order" ma:description="The order in which this person should appear in relation to others (acts as weighting)" ma:internalName="BAH_SortOrder" ma:readOnly="false">
      <xsd:simpleType>
        <xsd:restriction base="dms:Number"/>
      </xsd:simpleType>
    </xsd:element>
    <xsd:element name="f0fd7fad517e4438a35f8bde1f7a2368" ma:index="16" nillable="true" ma:taxonomy="true" ma:internalName="f0fd7fad517e4438a35f8bde1f7a2368" ma:taxonomyFieldName="BAH_FunctionalFilter" ma:displayName="Functional Filter" ma:default="" ma:fieldId="{f0fd7fad-517e-4438-a35f-8bde1f7a2368}" ma:taxonomyMulti="true" ma:sspId="6d29a467-ccb3-40ae-b171-e388b769af89" ma:termSetId="06958008-ebe6-48df-9b08-9672df45cd38" ma:anchorId="c5c1d60c-72d7-4fe8-8bff-88ad9c261a58" ma:open="false" ma:isKeyword="false">
      <xsd:complexType>
        <xsd:sequence>
          <xsd:element ref="pc:Terms" minOccurs="0" maxOccurs="1"/>
        </xsd:sequence>
      </xsd:complexType>
    </xsd:element>
    <xsd:element name="c6cf249485fd4166a93bb50cd9914cf2" ma:index="18" ma:taxonomy="true" ma:internalName="c6cf249485fd4166a93bb50cd9914cf2" ma:taxonomyFieldName="BAH_Widget" ma:displayName="Widget" ma:readOnly="false" ma:default="" ma:fieldId="{c6cf2494-85fd-4166-a93b-b50cd9914cf2}" ma:taxonomyMulti="true" ma:sspId="6d29a467-ccb3-40ae-b171-e388b769af89" ma:termSetId="06958008-ebe6-48df-9b08-9672df45cd38" ma:anchorId="f1111886-7720-4d7e-acd2-39120e658a26" ma:open="false" ma:isKeyword="false">
      <xsd:complexType>
        <xsd:sequence>
          <xsd:element ref="pc:Terms" minOccurs="0" maxOccurs="1"/>
        </xsd:sequence>
      </xsd:complexType>
    </xsd:element>
    <xsd:element name="h17a30f3289d4f4ba013ba7093d1d6ff" ma:index="20" ma:taxonomy="true" ma:internalName="h17a30f3289d4f4ba013ba7093d1d6ff" ma:taxonomyFieldName="BAH_FunctionalPageTitle" ma:displayName="Functional Page Title" ma:readOnly="false" ma:default="" ma:fieldId="{117a30f3-289d-4f4b-a013-ba7093d1d6ff}" ma:taxonomyMulti="true" ma:sspId="6d29a467-ccb3-40ae-b171-e388b769af89" ma:termSetId="06958008-ebe6-48df-9b08-9672df45cd38" ma:anchorId="1b2c0ec3-71bf-4e8c-8ba1-43b87769adb1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03712-054A-47E5-A5ED-41CCD14274C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6CB582C-3299-434A-B8DD-B4024C442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a459b-7bbf-43af-834e-d16fbea12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BC06D8-5D66-4D11-9DF8-4E220DDB88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Standard</Template>
  <TotalTime>1616</TotalTime>
  <Words>1288</Words>
  <Application>Microsoft Macintosh PowerPoint</Application>
  <PresentationFormat>On-screen Show (4:3)</PresentationFormat>
  <Paragraphs>313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.AppleSystemUIFont</vt:lpstr>
      <vt:lpstr>Arial</vt:lpstr>
      <vt:lpstr>Calibri</vt:lpstr>
      <vt:lpstr>Calibri Light</vt:lpstr>
      <vt:lpstr>Georgia</vt:lpstr>
      <vt:lpstr>LucidaGrande</vt:lpstr>
      <vt:lpstr>Oswald</vt:lpstr>
      <vt:lpstr>Oswald Light</vt:lpstr>
      <vt:lpstr>LF Master</vt:lpstr>
      <vt:lpstr>SF Master</vt:lpstr>
      <vt:lpstr>LI Master</vt:lpstr>
      <vt:lpstr>FC Master</vt:lpstr>
      <vt:lpstr>Global Drupal Training Day</vt:lpstr>
      <vt:lpstr>Instructors</vt:lpstr>
      <vt:lpstr>Instructors</vt:lpstr>
      <vt:lpstr>Instructors</vt:lpstr>
      <vt:lpstr>Overview</vt:lpstr>
      <vt:lpstr>Project Setup: Enterprise tools</vt:lpstr>
      <vt:lpstr>Project Setup: Acquia Dev Stack</vt:lpstr>
      <vt:lpstr>Project Setup: Composer</vt:lpstr>
      <vt:lpstr>Project Setup: Installation</vt:lpstr>
      <vt:lpstr>Project Setup: drush &amp; drupal console</vt:lpstr>
      <vt:lpstr>Project Setup: File System</vt:lpstr>
      <vt:lpstr>D7 -&gt; D8: What is SYMFONY2</vt:lpstr>
      <vt:lpstr>D7 -&gt; D8: services, Plugins</vt:lpstr>
      <vt:lpstr>D7 -&gt; D8: services, Plugins, blocks</vt:lpstr>
      <vt:lpstr>D7 -&gt; D8: Namespaces, Annotations, yaml</vt:lpstr>
      <vt:lpstr>Hello world</vt:lpstr>
      <vt:lpstr>Hello world module</vt:lpstr>
      <vt:lpstr>Set up</vt:lpstr>
      <vt:lpstr>Info.yml</vt:lpstr>
      <vt:lpstr>Enable your module</vt:lpstr>
      <vt:lpstr>router</vt:lpstr>
      <vt:lpstr>Menu.yml</vt:lpstr>
      <vt:lpstr>controller</vt:lpstr>
      <vt:lpstr>Clear cache</vt:lpstr>
      <vt:lpstr>Success!</vt:lpstr>
      <vt:lpstr>Workshop</vt:lpstr>
      <vt:lpstr>Workshop Code</vt:lpstr>
      <vt:lpstr>Conclusion</vt:lpstr>
      <vt:lpstr>Contact US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quickstart guide</dc:title>
  <dc:creator>Kress Youssef, Amy [USA]</dc:creator>
  <cp:lastModifiedBy>Hoehn, Connor [USA]</cp:lastModifiedBy>
  <cp:revision>88</cp:revision>
  <dcterms:created xsi:type="dcterms:W3CDTF">2017-01-17T15:24:54Z</dcterms:created>
  <dcterms:modified xsi:type="dcterms:W3CDTF">2018-01-27T04:53:58Z</dcterms:modified>
</cp:coreProperties>
</file>