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1.jpeg" ContentType="image/jpeg"/>
  <Override PartName="/ppt/media/image2.jpeg" ContentType="image/jpeg"/>
  <Override PartName="/ppt/theme/theme2.xml" ContentType="application/vnd.openxmlformats-officedocument.theme+xml"/>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1pPr>
    <a:lvl2pPr marL="0" marR="0" indent="2286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2pPr>
    <a:lvl3pPr marL="0" marR="0" indent="4572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3pPr>
    <a:lvl4pPr marL="0" marR="0" indent="6858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4pPr>
    <a:lvl5pPr marL="0" marR="0" indent="9144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5pPr>
    <a:lvl6pPr marL="0" marR="0" indent="11430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6pPr>
    <a:lvl7pPr marL="0" marR="0" indent="13716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7pPr>
    <a:lvl8pPr marL="0" marR="0" indent="16002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8pPr>
    <a:lvl9pPr marL="0" marR="0" indent="182880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b="def" i="def"/>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9" name="Shape 129"/>
          <p:cNvSpPr/>
          <p:nvPr>
            <p:ph type="sldImg"/>
          </p:nvPr>
        </p:nvSpPr>
        <p:spPr>
          <a:xfrm>
            <a:off x="1143000" y="685800"/>
            <a:ext cx="4572000" cy="3429000"/>
          </a:xfrm>
          <a:prstGeom prst="rect">
            <a:avLst/>
          </a:prstGeom>
        </p:spPr>
        <p:txBody>
          <a:bodyPr/>
          <a:lstStyle/>
          <a:p>
            <a:pPr/>
          </a:p>
        </p:txBody>
      </p:sp>
      <p:sp>
        <p:nvSpPr>
          <p:cNvPr id="130" name="Shape 13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amp; Subtitle">
    <p:spTree>
      <p:nvGrpSpPr>
        <p:cNvPr id="1" name=""/>
        <p:cNvGrpSpPr/>
        <p:nvPr/>
      </p:nvGrpSpPr>
      <p:grpSpPr>
        <a:xfrm>
          <a:off x="0" y="0"/>
          <a:ext cx="0" cy="0"/>
          <a:chOff x="0" y="0"/>
          <a:chExt cx="0" cy="0"/>
        </a:xfrm>
      </p:grpSpPr>
      <p:pic>
        <p:nvPicPr>
          <p:cNvPr id="13" name="Cover.jpg" descr="Cover.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14" name="Title"/>
          <p:cNvSpPr txBox="1"/>
          <p:nvPr>
            <p:ph type="body" sz="quarter" idx="13"/>
          </p:nvPr>
        </p:nvSpPr>
        <p:spPr>
          <a:xfrm>
            <a:off x="9934736" y="3556000"/>
            <a:ext cx="4514528" cy="2692401"/>
          </a:xfrm>
          <a:prstGeom prst="rect">
            <a:avLst/>
          </a:prstGeom>
        </p:spPr>
        <p:txBody>
          <a:bodyPr wrap="none">
            <a:spAutoFit/>
          </a:bodyPr>
          <a:lstStyle>
            <a:lvl1pPr marL="0" indent="0">
              <a:spcBef>
                <a:spcPts val="0"/>
              </a:spcBef>
              <a:buClrTx/>
              <a:buSzTx/>
              <a:buNone/>
              <a:defRPr i="1" sz="17000">
                <a:solidFill>
                  <a:srgbClr val="FFFFFF"/>
                </a:solidFill>
              </a:defRPr>
            </a:lvl1pPr>
          </a:lstStyle>
          <a:p>
            <a:pPr/>
            <a:r>
              <a:t>Title</a:t>
            </a:r>
          </a:p>
        </p:txBody>
      </p:sp>
      <p:sp>
        <p:nvSpPr>
          <p:cNvPr id="15" name="Line"/>
          <p:cNvSpPr/>
          <p:nvPr/>
        </p:nvSpPr>
        <p:spPr>
          <a:xfrm>
            <a:off x="11035200" y="8051800"/>
            <a:ext cx="1884213" cy="0"/>
          </a:xfrm>
          <a:prstGeom prst="line">
            <a:avLst/>
          </a:prstGeom>
          <a:ln w="63500">
            <a:solidFill>
              <a:srgbClr val="FFFFFF"/>
            </a:solidFill>
            <a:miter lim="400000"/>
          </a:ln>
        </p:spPr>
        <p:txBody>
          <a:bodyPr lIns="50800" tIns="50800" rIns="50800" bIns="50800" anchor="ctr"/>
          <a:lstStyle/>
          <a:p>
            <a:pPr algn="ctr">
              <a:lnSpc>
                <a:spcPct val="100000"/>
              </a:lnSpc>
              <a:defRPr b="0" i="0" sz="3200">
                <a:solidFill>
                  <a:srgbClr val="000000"/>
                </a:solidFill>
                <a:latin typeface="Helvetica Light"/>
                <a:ea typeface="Helvetica Light"/>
                <a:cs typeface="Helvetica Light"/>
                <a:sym typeface="Helvetica Light"/>
              </a:defRPr>
            </a:pPr>
          </a:p>
        </p:txBody>
      </p:sp>
      <p:sp>
        <p:nvSpPr>
          <p:cNvPr id="16" name="Your Name Here"/>
          <p:cNvSpPr txBox="1"/>
          <p:nvPr>
            <p:ph type="body" sz="quarter" idx="14"/>
          </p:nvPr>
        </p:nvSpPr>
        <p:spPr>
          <a:xfrm>
            <a:off x="9014015" y="8483599"/>
            <a:ext cx="6965852" cy="1168401"/>
          </a:xfrm>
          <a:prstGeom prst="rect">
            <a:avLst/>
          </a:prstGeom>
        </p:spPr>
        <p:txBody>
          <a:bodyPr wrap="none">
            <a:spAutoFit/>
          </a:bodyPr>
          <a:lstStyle>
            <a:lvl1pPr marL="0" indent="0" algn="l">
              <a:lnSpc>
                <a:spcPct val="80000"/>
              </a:lnSpc>
              <a:spcBef>
                <a:spcPts val="0"/>
              </a:spcBef>
              <a:buClrTx/>
              <a:buSzTx/>
              <a:buNone/>
              <a:defRPr i="1" sz="7000">
                <a:solidFill>
                  <a:srgbClr val="FFFFFF"/>
                </a:solidFill>
              </a:defRPr>
            </a:lvl1pPr>
          </a:lstStyle>
          <a:p>
            <a:pPr/>
            <a:r>
              <a:t>Your Name Here</a:t>
            </a:r>
          </a:p>
        </p:txBody>
      </p:sp>
      <p:sp>
        <p:nvSpPr>
          <p:cNvPr id="17" name="August 20, 2018"/>
          <p:cNvSpPr txBox="1"/>
          <p:nvPr>
            <p:ph type="body" sz="quarter" idx="15"/>
          </p:nvPr>
        </p:nvSpPr>
        <p:spPr>
          <a:xfrm>
            <a:off x="10626483" y="10248900"/>
            <a:ext cx="2821932" cy="533401"/>
          </a:xfrm>
          <a:prstGeom prst="rect">
            <a:avLst/>
          </a:prstGeom>
        </p:spPr>
        <p:txBody>
          <a:bodyPr wrap="none">
            <a:spAutoFit/>
          </a:bodyPr>
          <a:lstStyle>
            <a:lvl1pPr marL="0" indent="0" algn="l" defTabSz="457200">
              <a:spcBef>
                <a:spcPts val="0"/>
              </a:spcBef>
              <a:buClrTx/>
              <a:buSzTx/>
              <a:buNone/>
              <a:defRPr sz="2800">
                <a:solidFill>
                  <a:srgbClr val="FFFFFF"/>
                </a:solidFill>
              </a:defRPr>
            </a:lvl1pPr>
          </a:lstStyle>
          <a:p>
            <a:pPr/>
            <a:r>
              <a:t>August 20, 2018</a:t>
            </a:r>
          </a:p>
        </p:txBody>
      </p:sp>
      <p:pic>
        <p:nvPicPr>
          <p:cNvPr id="18" name="BIXAL_LOGO_white_2017.png" descr="BIXAL_LOGO_white_2017.png"/>
          <p:cNvPicPr>
            <a:picLocks noChangeAspect="1"/>
          </p:cNvPicPr>
          <p:nvPr/>
        </p:nvPicPr>
        <p:blipFill>
          <a:blip r:embed="rId3">
            <a:extLst/>
          </a:blip>
          <a:stretch>
            <a:fillRect/>
          </a:stretch>
        </p:blipFill>
        <p:spPr>
          <a:xfrm>
            <a:off x="21363336" y="11927571"/>
            <a:ext cx="2198300" cy="942130"/>
          </a:xfrm>
          <a:prstGeom prst="rect">
            <a:avLst/>
          </a:prstGeom>
          <a:ln w="12700">
            <a:miter lim="400000"/>
          </a:ln>
        </p:spPr>
      </p:pic>
      <p:sp>
        <p:nvSpPr>
          <p:cNvPr id="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clusion">
    <p:spTree>
      <p:nvGrpSpPr>
        <p:cNvPr id="1" name=""/>
        <p:cNvGrpSpPr/>
        <p:nvPr/>
      </p:nvGrpSpPr>
      <p:grpSpPr>
        <a:xfrm>
          <a:off x="0" y="0"/>
          <a:ext cx="0" cy="0"/>
          <a:chOff x="0" y="0"/>
          <a:chExt cx="0" cy="0"/>
        </a:xfrm>
      </p:grpSpPr>
      <p:pic>
        <p:nvPicPr>
          <p:cNvPr id="102" name="Section_Divider.jpg" descr="Section_Divider.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103" name="Conclusion"/>
          <p:cNvSpPr txBox="1"/>
          <p:nvPr/>
        </p:nvSpPr>
        <p:spPr>
          <a:xfrm>
            <a:off x="7986265" y="5283200"/>
            <a:ext cx="8411469" cy="193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00000"/>
              </a:lnSpc>
              <a:defRPr sz="12000">
                <a:solidFill>
                  <a:srgbClr val="53585F"/>
                </a:solidFill>
              </a:defRPr>
            </a:lvl1pPr>
          </a:lstStyle>
          <a:p>
            <a:pPr/>
            <a:r>
              <a:t>Conclusion</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hank You">
    <p:spTree>
      <p:nvGrpSpPr>
        <p:cNvPr id="1" name=""/>
        <p:cNvGrpSpPr/>
        <p:nvPr/>
      </p:nvGrpSpPr>
      <p:grpSpPr>
        <a:xfrm>
          <a:off x="0" y="0"/>
          <a:ext cx="0" cy="0"/>
          <a:chOff x="0" y="0"/>
          <a:chExt cx="0" cy="0"/>
        </a:xfrm>
      </p:grpSpPr>
      <p:pic>
        <p:nvPicPr>
          <p:cNvPr id="111" name="Cover.jpg" descr="Cover.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112" name="Thank You!"/>
          <p:cNvSpPr txBox="1"/>
          <p:nvPr>
            <p:ph type="body" sz="quarter" idx="13"/>
          </p:nvPr>
        </p:nvSpPr>
        <p:spPr>
          <a:xfrm>
            <a:off x="6356257" y="3149600"/>
            <a:ext cx="11671487" cy="2692401"/>
          </a:xfrm>
          <a:prstGeom prst="rect">
            <a:avLst/>
          </a:prstGeom>
        </p:spPr>
        <p:txBody>
          <a:bodyPr wrap="none">
            <a:spAutoFit/>
          </a:bodyPr>
          <a:lstStyle>
            <a:lvl1pPr marL="0" indent="0">
              <a:spcBef>
                <a:spcPts val="0"/>
              </a:spcBef>
              <a:buClrTx/>
              <a:buSzTx/>
              <a:buNone/>
              <a:defRPr i="1" sz="17000">
                <a:solidFill>
                  <a:srgbClr val="FFFFFF"/>
                </a:solidFill>
              </a:defRPr>
            </a:lvl1pPr>
          </a:lstStyle>
          <a:p>
            <a:pPr/>
            <a:r>
              <a:t>Thank You!</a:t>
            </a:r>
          </a:p>
        </p:txBody>
      </p:sp>
      <p:sp>
        <p:nvSpPr>
          <p:cNvPr id="113" name="your email here…"/>
          <p:cNvSpPr txBox="1"/>
          <p:nvPr>
            <p:ph type="body" sz="quarter" idx="14"/>
          </p:nvPr>
        </p:nvSpPr>
        <p:spPr>
          <a:xfrm>
            <a:off x="8816912" y="6718299"/>
            <a:ext cx="6750175" cy="3073401"/>
          </a:xfrm>
          <a:prstGeom prst="rect">
            <a:avLst/>
          </a:prstGeom>
        </p:spPr>
        <p:txBody>
          <a:bodyPr wrap="none">
            <a:spAutoFit/>
          </a:bodyPr>
          <a:lstStyle/>
          <a:p>
            <a:pPr marL="0" indent="0">
              <a:spcBef>
                <a:spcPts val="2700"/>
              </a:spcBef>
              <a:buClrTx/>
              <a:buSzTx/>
              <a:buNone/>
              <a:defRPr b="0" sz="5000">
                <a:solidFill>
                  <a:srgbClr val="FFFFFF"/>
                </a:solidFill>
              </a:defRPr>
            </a:pPr>
            <a:r>
              <a:t>your email here</a:t>
            </a:r>
          </a:p>
          <a:p>
            <a:pPr marL="0" indent="0">
              <a:spcBef>
                <a:spcPts val="2700"/>
              </a:spcBef>
              <a:buClrTx/>
              <a:buSzTx/>
              <a:buNone/>
              <a:defRPr b="0" sz="5000">
                <a:solidFill>
                  <a:srgbClr val="FFFFFF"/>
                </a:solidFill>
              </a:defRPr>
            </a:pPr>
            <a:r>
              <a:t>your personal site here</a:t>
            </a:r>
          </a:p>
          <a:p>
            <a:pPr marL="0" indent="0">
              <a:spcBef>
                <a:spcPts val="2700"/>
              </a:spcBef>
              <a:buClrTx/>
              <a:buSzTx/>
              <a:buNone/>
              <a:defRPr b="0" sz="5000">
                <a:solidFill>
                  <a:srgbClr val="FFFFFF"/>
                </a:solidFill>
              </a:defRPr>
            </a:pPr>
            <a:r>
              <a:t>bixal website url here</a:t>
            </a:r>
          </a:p>
        </p:txBody>
      </p:sp>
      <p:pic>
        <p:nvPicPr>
          <p:cNvPr id="114" name="BIXAL_LOGO_white_2017.png" descr="BIXAL_LOGO_white_2017.png"/>
          <p:cNvPicPr>
            <a:picLocks noChangeAspect="1"/>
          </p:cNvPicPr>
          <p:nvPr/>
        </p:nvPicPr>
        <p:blipFill>
          <a:blip r:embed="rId3">
            <a:extLst/>
          </a:blip>
          <a:stretch>
            <a:fillRect/>
          </a:stretch>
        </p:blipFill>
        <p:spPr>
          <a:xfrm>
            <a:off x="21363336" y="11927571"/>
            <a:ext cx="2198300" cy="942130"/>
          </a:xfrm>
          <a:prstGeom prst="rect">
            <a:avLst/>
          </a:prstGeom>
          <a:ln w="12700">
            <a:miter lim="400000"/>
          </a:ln>
        </p:spPr>
      </p:pic>
      <p:sp>
        <p:nvSpPr>
          <p:cNvPr id="1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22" name="Title Text"/>
          <p:cNvSpPr txBox="1"/>
          <p:nvPr>
            <p:ph type="title"/>
          </p:nvPr>
        </p:nvSpPr>
        <p:spPr>
          <a:prstGeom prst="rect">
            <a:avLst/>
          </a:prstGeom>
        </p:spPr>
        <p:txBody>
          <a:bodyPr/>
          <a:lstStyle/>
          <a:p>
            <a:pPr/>
            <a:r>
              <a:t>Title Text</a:t>
            </a:r>
          </a:p>
        </p:txBody>
      </p:sp>
      <p:sp>
        <p:nvSpPr>
          <p:cNvPr id="1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Subtitle copy">
    <p:spTree>
      <p:nvGrpSpPr>
        <p:cNvPr id="1" name=""/>
        <p:cNvGrpSpPr/>
        <p:nvPr/>
      </p:nvGrpSpPr>
      <p:grpSpPr>
        <a:xfrm>
          <a:off x="0" y="0"/>
          <a:ext cx="0" cy="0"/>
          <a:chOff x="0" y="0"/>
          <a:chExt cx="0" cy="0"/>
        </a:xfrm>
      </p:grpSpPr>
      <p:pic>
        <p:nvPicPr>
          <p:cNvPr id="26" name="Section_Divider.jpg" descr="Section_Divider.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27" name="Section #"/>
          <p:cNvSpPr txBox="1"/>
          <p:nvPr>
            <p:ph type="body" sz="quarter" idx="13"/>
          </p:nvPr>
        </p:nvSpPr>
        <p:spPr>
          <a:xfrm>
            <a:off x="8747149" y="5283200"/>
            <a:ext cx="6889702" cy="1930401"/>
          </a:xfrm>
          <a:prstGeom prst="rect">
            <a:avLst/>
          </a:prstGeom>
        </p:spPr>
        <p:txBody>
          <a:bodyPr wrap="none">
            <a:spAutoFit/>
          </a:bodyPr>
          <a:lstStyle>
            <a:lvl1pPr marL="0" indent="0">
              <a:spcBef>
                <a:spcPts val="0"/>
              </a:spcBef>
              <a:buClrTx/>
              <a:buSzTx/>
              <a:buNone/>
              <a:defRPr i="1" sz="12000">
                <a:solidFill>
                  <a:srgbClr val="53585F"/>
                </a:solidFill>
              </a:defRPr>
            </a:lvl1pPr>
          </a:lstStyle>
          <a:p>
            <a:pPr/>
            <a:r>
              <a:t>Section #</a:t>
            </a: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NumberList">
    <p:spTree>
      <p:nvGrpSpPr>
        <p:cNvPr id="1" name=""/>
        <p:cNvGrpSpPr/>
        <p:nvPr/>
      </p:nvGrpSpPr>
      <p:grpSpPr>
        <a:xfrm>
          <a:off x="0" y="0"/>
          <a:ext cx="0" cy="0"/>
          <a:chOff x="0" y="0"/>
          <a:chExt cx="0" cy="0"/>
        </a:xfrm>
      </p:grpSpPr>
      <p:sp>
        <p:nvSpPr>
          <p:cNvPr id="35" name="Numbered List here Numbered List here Numbered List here Numbered List here Numbered List here…"/>
          <p:cNvSpPr txBox="1"/>
          <p:nvPr>
            <p:ph type="body" sz="half" idx="13"/>
          </p:nvPr>
        </p:nvSpPr>
        <p:spPr>
          <a:xfrm>
            <a:off x="1267767" y="3321049"/>
            <a:ext cx="22127866" cy="3721102"/>
          </a:xfrm>
          <a:prstGeom prst="rect">
            <a:avLst/>
          </a:prstGeom>
        </p:spPr>
        <p:txBody>
          <a:bodyPr>
            <a:spAutoFit/>
          </a:bodyPr>
          <a:lstStyle/>
          <a:p>
            <a:pPr marL="762000" indent="-762000" algn="l">
              <a:lnSpc>
                <a:spcPct val="110000"/>
              </a:lnSpc>
              <a:spcBef>
                <a:spcPts val="2700"/>
              </a:spcBef>
              <a:buClrTx/>
              <a:buSzPct val="100000"/>
              <a:buAutoNum type="arabicPeriod" startAt="1"/>
              <a:defRPr b="0" sz="5000"/>
            </a:pPr>
            <a:r>
              <a:t>Numbered List here Numbered List here Numbered List here Numbered List here Numbered List here</a:t>
            </a:r>
          </a:p>
          <a:p>
            <a:pPr marL="762000" indent="-762000" algn="l">
              <a:lnSpc>
                <a:spcPct val="110000"/>
              </a:lnSpc>
              <a:spcBef>
                <a:spcPts val="2700"/>
              </a:spcBef>
              <a:buClrTx/>
              <a:buSzPct val="100000"/>
              <a:buAutoNum type="arabicPeriod" startAt="1"/>
              <a:defRPr b="0" sz="5000"/>
            </a:pPr>
            <a:r>
              <a:t>Numbered List here, Numbered List here Numbered List here Numbered List here Numbered List here Numbered List here</a:t>
            </a:r>
          </a:p>
        </p:txBody>
      </p:sp>
      <p:sp>
        <p:nvSpPr>
          <p:cNvPr id="36" name="Header Here"/>
          <p:cNvSpPr txBox="1"/>
          <p:nvPr>
            <p:ph type="body" sz="quarter" idx="14"/>
          </p:nvPr>
        </p:nvSpPr>
        <p:spPr>
          <a:xfrm>
            <a:off x="1172209" y="1396999"/>
            <a:ext cx="22475330" cy="1524001"/>
          </a:xfrm>
          <a:prstGeom prst="rect">
            <a:avLst/>
          </a:prstGeom>
        </p:spPr>
        <p:txBody>
          <a:bodyPr>
            <a:spAutoFit/>
          </a:bodyPr>
          <a:lstStyle>
            <a:lvl1pPr marL="0" indent="0" algn="l">
              <a:lnSpc>
                <a:spcPct val="80000"/>
              </a:lnSpc>
              <a:spcBef>
                <a:spcPts val="0"/>
              </a:spcBef>
              <a:buClrTx/>
              <a:buSzTx/>
              <a:buNone/>
              <a:defRPr i="1" sz="9300">
                <a:solidFill>
                  <a:srgbClr val="DE3226"/>
                </a:solidFill>
              </a:defRPr>
            </a:lvl1pPr>
          </a:lstStyle>
          <a:p>
            <a:pPr/>
            <a:r>
              <a:t>Header Here</a:t>
            </a:r>
          </a:p>
        </p:txBody>
      </p:sp>
      <p:sp>
        <p:nvSpPr>
          <p:cNvPr id="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Bullets">
    <p:spTree>
      <p:nvGrpSpPr>
        <p:cNvPr id="1" name=""/>
        <p:cNvGrpSpPr/>
        <p:nvPr/>
      </p:nvGrpSpPr>
      <p:grpSpPr>
        <a:xfrm>
          <a:off x="0" y="0"/>
          <a:ext cx="0" cy="0"/>
          <a:chOff x="0" y="0"/>
          <a:chExt cx="0" cy="0"/>
        </a:xfrm>
      </p:grpSpPr>
      <p:sp>
        <p:nvSpPr>
          <p:cNvPr id="44" name="Header Here"/>
          <p:cNvSpPr txBox="1"/>
          <p:nvPr>
            <p:ph type="body" sz="quarter" idx="13"/>
          </p:nvPr>
        </p:nvSpPr>
        <p:spPr>
          <a:xfrm>
            <a:off x="1172209" y="1396999"/>
            <a:ext cx="22475330" cy="1524001"/>
          </a:xfrm>
          <a:prstGeom prst="rect">
            <a:avLst/>
          </a:prstGeom>
        </p:spPr>
        <p:txBody>
          <a:bodyPr>
            <a:spAutoFit/>
          </a:bodyPr>
          <a:lstStyle>
            <a:lvl1pPr marL="0" indent="0" algn="l">
              <a:lnSpc>
                <a:spcPct val="80000"/>
              </a:lnSpc>
              <a:spcBef>
                <a:spcPts val="0"/>
              </a:spcBef>
              <a:buClrTx/>
              <a:buSzTx/>
              <a:buNone/>
              <a:defRPr i="1" sz="9300">
                <a:solidFill>
                  <a:srgbClr val="DE3226"/>
                </a:solidFill>
              </a:defRPr>
            </a:lvl1pPr>
          </a:lstStyle>
          <a:p>
            <a:pPr/>
            <a:r>
              <a:t>Header Here</a:t>
            </a:r>
          </a:p>
        </p:txBody>
      </p:sp>
      <p:sp>
        <p:nvSpPr>
          <p:cNvPr id="45" name="Bulleted List, Bulleted List, Bulleted List, Bulleted List, Bulleted List, Bulleted List, Bulleted List,…"/>
          <p:cNvSpPr txBox="1"/>
          <p:nvPr>
            <p:ph type="body" sz="half" idx="14"/>
          </p:nvPr>
        </p:nvSpPr>
        <p:spPr>
          <a:xfrm>
            <a:off x="1266864" y="3340100"/>
            <a:ext cx="21521143" cy="4597401"/>
          </a:xfrm>
          <a:prstGeom prst="rect">
            <a:avLst/>
          </a:prstGeom>
        </p:spPr>
        <p:txBody>
          <a:bodyPr>
            <a:spAutoFit/>
          </a:bodyPr>
          <a:lstStyle/>
          <a:p>
            <a:pPr marL="601578" indent="-601578" algn="l">
              <a:spcBef>
                <a:spcPts val="2700"/>
              </a:spcBef>
              <a:defRPr b="0" sz="5000"/>
            </a:pPr>
            <a:r>
              <a:t>Bulleted List, Bulleted List, Bulleted List, Bulleted List, Bulleted List, Bulleted List, Bulleted List, </a:t>
            </a:r>
          </a:p>
          <a:p>
            <a:pPr marL="601578" indent="-601578" algn="l">
              <a:spcBef>
                <a:spcPts val="2700"/>
              </a:spcBef>
              <a:defRPr b="0" sz="5000"/>
            </a:pPr>
            <a:r>
              <a:t>Bulleted List, Bulleted List, Bulleted List, Can be sentences as well.</a:t>
            </a:r>
          </a:p>
          <a:p>
            <a:pPr marL="601578" indent="-601578" algn="l">
              <a:spcBef>
                <a:spcPts val="2700"/>
              </a:spcBef>
              <a:defRPr b="0" sz="5000"/>
            </a:pPr>
            <a:r>
              <a:t>Bulleted List, Bulleted List, Bulleted List, Can be sentences as well. Bulleted List, Bulleted List, Bulleted List, Can be sentences as well.</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Body">
    <p:spTree>
      <p:nvGrpSpPr>
        <p:cNvPr id="1" name=""/>
        <p:cNvGrpSpPr/>
        <p:nvPr/>
      </p:nvGrpSpPr>
      <p:grpSpPr>
        <a:xfrm>
          <a:off x="0" y="0"/>
          <a:ext cx="0" cy="0"/>
          <a:chOff x="0" y="0"/>
          <a:chExt cx="0" cy="0"/>
        </a:xfrm>
      </p:grpSpPr>
      <p:sp>
        <p:nvSpPr>
          <p:cNvPr id="53" name="Body body body body body body body body body body body body body body body body body body. Body body body body body body body body body body body body body body body. Body body body body body body body body body body."/>
          <p:cNvSpPr txBox="1"/>
          <p:nvPr>
            <p:ph type="body" sz="half" idx="13"/>
          </p:nvPr>
        </p:nvSpPr>
        <p:spPr>
          <a:xfrm>
            <a:off x="1281400" y="3327400"/>
            <a:ext cx="22129949" cy="4191001"/>
          </a:xfrm>
          <a:prstGeom prst="rect">
            <a:avLst/>
          </a:prstGeom>
        </p:spPr>
        <p:txBody>
          <a:bodyPr>
            <a:spAutoFit/>
          </a:bodyPr>
          <a:lstStyle/>
          <a:p>
            <a:pPr marL="0" indent="0" algn="l">
              <a:spcBef>
                <a:spcPts val="2700"/>
              </a:spcBef>
              <a:buClrTx/>
              <a:buSzTx/>
              <a:buNone/>
              <a:defRPr b="0" sz="5000"/>
            </a:pPr>
            <a:r>
              <a:t>Body body body body body body body body body body body body body body body body body body. Body body body body body body body body body body body body body body body. Body body body body body body body body body body.</a:t>
            </a:r>
            <a:endParaRPr sz="1200">
              <a:solidFill>
                <a:srgbClr val="000000"/>
              </a:solidFill>
            </a:endParaRPr>
          </a:p>
          <a:p>
            <a:pPr marL="0" indent="0" algn="l">
              <a:spcBef>
                <a:spcPts val="2700"/>
              </a:spcBef>
              <a:buClrTx/>
              <a:buSzTx/>
              <a:buNone/>
              <a:defRPr b="0" sz="5000"/>
            </a:pPr>
            <a:endParaRPr sz="1200">
              <a:solidFill>
                <a:srgbClr val="000000"/>
              </a:solidFill>
            </a:endParaRPr>
          </a:p>
        </p:txBody>
      </p:sp>
      <p:sp>
        <p:nvSpPr>
          <p:cNvPr id="54" name="Header Here"/>
          <p:cNvSpPr txBox="1"/>
          <p:nvPr>
            <p:ph type="body" sz="quarter" idx="14"/>
          </p:nvPr>
        </p:nvSpPr>
        <p:spPr>
          <a:xfrm>
            <a:off x="1172209" y="1396999"/>
            <a:ext cx="22475330" cy="1524001"/>
          </a:xfrm>
          <a:prstGeom prst="rect">
            <a:avLst/>
          </a:prstGeom>
        </p:spPr>
        <p:txBody>
          <a:bodyPr>
            <a:spAutoFit/>
          </a:bodyPr>
          <a:lstStyle>
            <a:lvl1pPr marL="0" indent="0" algn="l">
              <a:lnSpc>
                <a:spcPct val="80000"/>
              </a:lnSpc>
              <a:spcBef>
                <a:spcPts val="0"/>
              </a:spcBef>
              <a:buClrTx/>
              <a:buSzTx/>
              <a:buNone/>
              <a:defRPr i="1" sz="9300">
                <a:solidFill>
                  <a:srgbClr val="DE3226"/>
                </a:solidFill>
              </a:defRPr>
            </a:lvl1pPr>
          </a:lstStyle>
          <a:p>
            <a:pPr/>
            <a:r>
              <a:t>Header Here</a:t>
            </a: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Header Body Image">
    <p:spTree>
      <p:nvGrpSpPr>
        <p:cNvPr id="1" name=""/>
        <p:cNvGrpSpPr/>
        <p:nvPr/>
      </p:nvGrpSpPr>
      <p:grpSpPr>
        <a:xfrm>
          <a:off x="0" y="0"/>
          <a:ext cx="0" cy="0"/>
          <a:chOff x="0" y="0"/>
          <a:chExt cx="0" cy="0"/>
        </a:xfrm>
      </p:grpSpPr>
      <p:sp>
        <p:nvSpPr>
          <p:cNvPr id="62" name="Image"/>
          <p:cNvSpPr/>
          <p:nvPr>
            <p:ph type="pic" sz="half" idx="13"/>
          </p:nvPr>
        </p:nvSpPr>
        <p:spPr>
          <a:xfrm>
            <a:off x="15153674" y="1290105"/>
            <a:ext cx="8283090" cy="10005974"/>
          </a:xfrm>
          <a:prstGeom prst="rect">
            <a:avLst/>
          </a:prstGeom>
        </p:spPr>
        <p:txBody>
          <a:bodyPr lIns="91439" tIns="45719" rIns="91439" bIns="45719" anchor="t">
            <a:noAutofit/>
          </a:bodyPr>
          <a:lstStyle/>
          <a:p>
            <a:pPr/>
          </a:p>
        </p:txBody>
      </p:sp>
      <p:sp>
        <p:nvSpPr>
          <p:cNvPr id="63" name="Header Here"/>
          <p:cNvSpPr txBox="1"/>
          <p:nvPr>
            <p:ph type="body" sz="quarter" idx="14"/>
          </p:nvPr>
        </p:nvSpPr>
        <p:spPr>
          <a:xfrm>
            <a:off x="1172209" y="1396999"/>
            <a:ext cx="22475330" cy="1524001"/>
          </a:xfrm>
          <a:prstGeom prst="rect">
            <a:avLst/>
          </a:prstGeom>
        </p:spPr>
        <p:txBody>
          <a:bodyPr>
            <a:spAutoFit/>
          </a:bodyPr>
          <a:lstStyle>
            <a:lvl1pPr marL="0" indent="0" algn="l">
              <a:lnSpc>
                <a:spcPct val="80000"/>
              </a:lnSpc>
              <a:spcBef>
                <a:spcPts val="0"/>
              </a:spcBef>
              <a:buClrTx/>
              <a:buSzTx/>
              <a:buNone/>
              <a:defRPr i="1" sz="9300">
                <a:solidFill>
                  <a:srgbClr val="DE3226"/>
                </a:solidFill>
              </a:defRPr>
            </a:lvl1pPr>
          </a:lstStyle>
          <a:p>
            <a:pPr/>
            <a:r>
              <a:t>Header Here</a:t>
            </a:r>
          </a:p>
        </p:txBody>
      </p:sp>
      <p:sp>
        <p:nvSpPr>
          <p:cNvPr id="64" name="Body body body body body body body body body body body body body body body body body body. Body body body body body body body body body body body body body body body."/>
          <p:cNvSpPr txBox="1"/>
          <p:nvPr>
            <p:ph type="body" sz="quarter" idx="15"/>
          </p:nvPr>
        </p:nvSpPr>
        <p:spPr>
          <a:xfrm>
            <a:off x="1287402" y="3346449"/>
            <a:ext cx="13071080" cy="4432301"/>
          </a:xfrm>
          <a:prstGeom prst="rect">
            <a:avLst/>
          </a:prstGeom>
        </p:spPr>
        <p:txBody>
          <a:bodyPr>
            <a:spAutoFit/>
          </a:bodyPr>
          <a:lstStyle>
            <a:lvl1pPr marL="0" indent="0" algn="l">
              <a:spcBef>
                <a:spcPts val="2700"/>
              </a:spcBef>
              <a:buClrTx/>
              <a:buSzTx/>
              <a:buNone/>
              <a:defRPr b="0" sz="5000"/>
            </a:lvl1pPr>
          </a:lstStyle>
          <a:p>
            <a:pPr/>
            <a:r>
              <a:t>Body body body body body body body body body body body body body body body body body body. Body body body body body body body body body body body body body body body.</a:t>
            </a:r>
            <a:endParaRPr sz="1200">
              <a:solidFill>
                <a:srgbClr val="000000"/>
              </a:solidFill>
            </a:endParaRP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ll Images">
    <p:spTree>
      <p:nvGrpSpPr>
        <p:cNvPr id="1" name=""/>
        <p:cNvGrpSpPr/>
        <p:nvPr/>
      </p:nvGrpSpPr>
      <p:grpSpPr>
        <a:xfrm>
          <a:off x="0" y="0"/>
          <a:ext cx="0" cy="0"/>
          <a:chOff x="0" y="0"/>
          <a:chExt cx="0" cy="0"/>
        </a:xfrm>
      </p:grpSpPr>
      <p:sp>
        <p:nvSpPr>
          <p:cNvPr id="72" name="Image"/>
          <p:cNvSpPr/>
          <p:nvPr>
            <p:ph type="pic" sz="quarter" idx="13"/>
          </p:nvPr>
        </p:nvSpPr>
        <p:spPr>
          <a:xfrm>
            <a:off x="15025791" y="7785100"/>
            <a:ext cx="5879863" cy="4407376"/>
          </a:xfrm>
          <a:prstGeom prst="rect">
            <a:avLst/>
          </a:prstGeom>
        </p:spPr>
        <p:txBody>
          <a:bodyPr lIns="91439" tIns="45719" rIns="91439" bIns="45719" anchor="t">
            <a:noAutofit/>
          </a:bodyPr>
          <a:lstStyle/>
          <a:p>
            <a:pPr/>
          </a:p>
        </p:txBody>
      </p:sp>
      <p:sp>
        <p:nvSpPr>
          <p:cNvPr id="73" name="Image"/>
          <p:cNvSpPr/>
          <p:nvPr>
            <p:ph type="pic" sz="quarter" idx="14"/>
          </p:nvPr>
        </p:nvSpPr>
        <p:spPr>
          <a:xfrm>
            <a:off x="15008462" y="1293192"/>
            <a:ext cx="8305844" cy="6225822"/>
          </a:xfrm>
          <a:prstGeom prst="rect">
            <a:avLst/>
          </a:prstGeom>
        </p:spPr>
        <p:txBody>
          <a:bodyPr lIns="91439" tIns="45719" rIns="91439" bIns="45719" anchor="t">
            <a:noAutofit/>
          </a:bodyPr>
          <a:lstStyle/>
          <a:p>
            <a:pPr/>
          </a:p>
        </p:txBody>
      </p:sp>
      <p:sp>
        <p:nvSpPr>
          <p:cNvPr id="74" name="Image"/>
          <p:cNvSpPr/>
          <p:nvPr>
            <p:ph type="pic" idx="15"/>
          </p:nvPr>
        </p:nvSpPr>
        <p:spPr>
          <a:xfrm>
            <a:off x="1301372" y="1321735"/>
            <a:ext cx="13408988" cy="10849746"/>
          </a:xfrm>
          <a:prstGeom prst="rect">
            <a:avLst/>
          </a:prstGeom>
        </p:spPr>
        <p:txBody>
          <a:bodyPr lIns="91439" tIns="45719" rIns="91439" bIns="45719" anchor="t">
            <a:noAutofit/>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ne Large Image">
    <p:spTree>
      <p:nvGrpSpPr>
        <p:cNvPr id="1" name=""/>
        <p:cNvGrpSpPr/>
        <p:nvPr/>
      </p:nvGrpSpPr>
      <p:grpSpPr>
        <a:xfrm>
          <a:off x="0" y="0"/>
          <a:ext cx="0" cy="0"/>
          <a:chOff x="0" y="0"/>
          <a:chExt cx="0" cy="0"/>
        </a:xfrm>
      </p:grpSpPr>
      <p:sp>
        <p:nvSpPr>
          <p:cNvPr id="82" name="Image"/>
          <p:cNvSpPr/>
          <p:nvPr>
            <p:ph type="pic" idx="13"/>
          </p:nvPr>
        </p:nvSpPr>
        <p:spPr>
          <a:xfrm>
            <a:off x="0" y="0"/>
            <a:ext cx="24384000" cy="13716000"/>
          </a:xfrm>
          <a:prstGeom prst="rect">
            <a:avLst/>
          </a:prstGeom>
        </p:spPr>
        <p:txBody>
          <a:bodyPr lIns="91439" tIns="45719" rIns="91439" bIns="45719" anchor="t">
            <a:noAutofit/>
          </a:bodyPr>
          <a:lstStyle/>
          <a:p>
            <a:pPr/>
          </a:p>
        </p:txBody>
      </p:sp>
      <p:pic>
        <p:nvPicPr>
          <p:cNvPr id="83" name="BIXAL_LOGO_white_2017.png" descr="BIXAL_LOGO_white_2017.png"/>
          <p:cNvPicPr>
            <a:picLocks noChangeAspect="1"/>
          </p:cNvPicPr>
          <p:nvPr/>
        </p:nvPicPr>
        <p:blipFill>
          <a:blip r:embed="rId2">
            <a:extLst/>
          </a:blip>
          <a:stretch>
            <a:fillRect/>
          </a:stretch>
        </p:blipFill>
        <p:spPr>
          <a:xfrm>
            <a:off x="21363336" y="11927571"/>
            <a:ext cx="2198300" cy="942130"/>
          </a:xfrm>
          <a:prstGeom prst="rect">
            <a:avLst/>
          </a:prstGeom>
          <a:ln w="12700">
            <a:miter lim="400000"/>
          </a:ln>
        </p:spPr>
      </p:pic>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Resources">
    <p:spTree>
      <p:nvGrpSpPr>
        <p:cNvPr id="1" name=""/>
        <p:cNvGrpSpPr/>
        <p:nvPr/>
      </p:nvGrpSpPr>
      <p:grpSpPr>
        <a:xfrm>
          <a:off x="0" y="0"/>
          <a:ext cx="0" cy="0"/>
          <a:chOff x="0" y="0"/>
          <a:chExt cx="0" cy="0"/>
        </a:xfrm>
      </p:grpSpPr>
      <p:pic>
        <p:nvPicPr>
          <p:cNvPr id="91" name="BIXAL_LOGO_white_2017.png" descr="BIXAL_LOGO_white_2017.png"/>
          <p:cNvPicPr>
            <a:picLocks noChangeAspect="1"/>
          </p:cNvPicPr>
          <p:nvPr/>
        </p:nvPicPr>
        <p:blipFill>
          <a:blip r:embed="rId2">
            <a:extLst/>
          </a:blip>
          <a:stretch>
            <a:fillRect/>
          </a:stretch>
        </p:blipFill>
        <p:spPr>
          <a:xfrm>
            <a:off x="21795136" y="12499071"/>
            <a:ext cx="1943383" cy="832880"/>
          </a:xfrm>
          <a:prstGeom prst="rect">
            <a:avLst/>
          </a:prstGeom>
          <a:ln w="12700">
            <a:miter lim="400000"/>
          </a:ln>
        </p:spPr>
      </p:pic>
      <p:sp>
        <p:nvSpPr>
          <p:cNvPr id="92" name="Resources"/>
          <p:cNvSpPr txBox="1"/>
          <p:nvPr>
            <p:ph type="body" sz="quarter" idx="13"/>
          </p:nvPr>
        </p:nvSpPr>
        <p:spPr>
          <a:xfrm>
            <a:off x="1184909" y="1401078"/>
            <a:ext cx="22475330" cy="1524001"/>
          </a:xfrm>
          <a:prstGeom prst="rect">
            <a:avLst/>
          </a:prstGeom>
        </p:spPr>
        <p:txBody>
          <a:bodyPr>
            <a:spAutoFit/>
          </a:bodyPr>
          <a:lstStyle>
            <a:lvl1pPr marL="0" indent="0" algn="l">
              <a:lnSpc>
                <a:spcPct val="80000"/>
              </a:lnSpc>
              <a:spcBef>
                <a:spcPts val="0"/>
              </a:spcBef>
              <a:buClrTx/>
              <a:buSzTx/>
              <a:buNone/>
              <a:defRPr i="1" sz="9300">
                <a:solidFill>
                  <a:srgbClr val="DE3226"/>
                </a:solidFill>
              </a:defRPr>
            </a:lvl1pPr>
          </a:lstStyle>
          <a:p>
            <a:pPr/>
            <a:r>
              <a:t>Resources</a:t>
            </a:r>
          </a:p>
        </p:txBody>
      </p:sp>
      <p:sp>
        <p:nvSpPr>
          <p:cNvPr id="93" name="Resource 1…"/>
          <p:cNvSpPr txBox="1"/>
          <p:nvPr/>
        </p:nvSpPr>
        <p:spPr>
          <a:xfrm>
            <a:off x="1261109" y="3359150"/>
            <a:ext cx="22475330" cy="793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00000"/>
              </a:lnSpc>
              <a:spcBef>
                <a:spcPts val="2700"/>
              </a:spcBef>
              <a:defRPr b="0" i="0" sz="5000">
                <a:solidFill>
                  <a:srgbClr val="404041"/>
                </a:solidFill>
              </a:defRPr>
            </a:pPr>
            <a:r>
              <a:t>Resource 1</a:t>
            </a:r>
          </a:p>
          <a:p>
            <a:pPr>
              <a:defRPr b="0" i="0" sz="5000">
                <a:solidFill>
                  <a:srgbClr val="1465E1"/>
                </a:solidFill>
              </a:defRPr>
            </a:pPr>
            <a:r>
              <a:t>links</a:t>
            </a:r>
          </a:p>
          <a:p>
            <a:pPr>
              <a:defRPr b="0" i="0" sz="5000">
                <a:solidFill>
                  <a:srgbClr val="1465E1"/>
                </a:solidFill>
              </a:defRPr>
            </a:pPr>
          </a:p>
          <a:p>
            <a:pPr>
              <a:lnSpc>
                <a:spcPct val="100000"/>
              </a:lnSpc>
              <a:spcBef>
                <a:spcPts val="2700"/>
              </a:spcBef>
              <a:defRPr b="0" i="0" sz="5000">
                <a:solidFill>
                  <a:srgbClr val="404041"/>
                </a:solidFill>
              </a:defRPr>
            </a:pPr>
            <a:r>
              <a:t>Resource 2</a:t>
            </a:r>
          </a:p>
          <a:p>
            <a:pPr>
              <a:defRPr b="0" i="0" sz="5000">
                <a:solidFill>
                  <a:srgbClr val="1465E1"/>
                </a:solidFill>
              </a:defRPr>
            </a:pPr>
            <a:r>
              <a:t>links</a:t>
            </a:r>
          </a:p>
          <a:p>
            <a:pPr>
              <a:defRPr b="0" i="0" sz="5000">
                <a:solidFill>
                  <a:srgbClr val="1465E1"/>
                </a:solidFill>
              </a:defRPr>
            </a:pPr>
          </a:p>
          <a:p>
            <a:pPr>
              <a:lnSpc>
                <a:spcPct val="100000"/>
              </a:lnSpc>
              <a:spcBef>
                <a:spcPts val="2700"/>
              </a:spcBef>
              <a:defRPr b="0" i="0" sz="5000">
                <a:solidFill>
                  <a:srgbClr val="404041"/>
                </a:solidFill>
              </a:defRPr>
            </a:pPr>
            <a:r>
              <a:t>Resource 3</a:t>
            </a:r>
          </a:p>
          <a:p>
            <a:pPr>
              <a:defRPr b="0" i="0" sz="5000">
                <a:solidFill>
                  <a:srgbClr val="1465E1"/>
                </a:solidFill>
              </a:defRPr>
            </a:pPr>
            <a:r>
              <a:t>links</a:t>
            </a:r>
          </a:p>
        </p:txBody>
      </p:sp>
      <p:pic>
        <p:nvPicPr>
          <p:cNvPr id="94" name="BIXAL_LOGO_Linkedin_300x300.png" descr="BIXAL_LOGO_Linkedin_300x300.png"/>
          <p:cNvPicPr>
            <a:picLocks noChangeAspect="1"/>
          </p:cNvPicPr>
          <p:nvPr/>
        </p:nvPicPr>
        <p:blipFill>
          <a:blip r:embed="rId3">
            <a:extLst/>
          </a:blip>
          <a:stretch>
            <a:fillRect/>
          </a:stretch>
        </p:blipFill>
        <p:spPr>
          <a:xfrm>
            <a:off x="21429054" y="11433213"/>
            <a:ext cx="2065946" cy="2065946"/>
          </a:xfrm>
          <a:prstGeom prst="rect">
            <a:avLst/>
          </a:prstGeom>
          <a:ln w="12700">
            <a:miter lim="400000"/>
          </a:ln>
        </p:spPr>
      </p:pic>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BIXAL_LOGO_white_2017.png" descr="BIXAL_LOGO_white_2017.png"/>
          <p:cNvPicPr>
            <a:picLocks noChangeAspect="1"/>
          </p:cNvPicPr>
          <p:nvPr/>
        </p:nvPicPr>
        <p:blipFill>
          <a:blip r:embed="rId2">
            <a:extLst/>
          </a:blip>
          <a:stretch>
            <a:fillRect/>
          </a:stretch>
        </p:blipFill>
        <p:spPr>
          <a:xfrm>
            <a:off x="21795136" y="12499071"/>
            <a:ext cx="1943383" cy="832880"/>
          </a:xfrm>
          <a:prstGeom prst="rect">
            <a:avLst/>
          </a:prstGeom>
          <a:ln w="12700">
            <a:miter lim="400000"/>
          </a:ln>
        </p:spPr>
      </p:pic>
      <p:pic>
        <p:nvPicPr>
          <p:cNvPr id="3" name="BIXAL_LOGO_Linkedin_300x300.png" descr="BIXAL_LOGO_Linkedin_300x300.png"/>
          <p:cNvPicPr>
            <a:picLocks noChangeAspect="1"/>
          </p:cNvPicPr>
          <p:nvPr/>
        </p:nvPicPr>
        <p:blipFill>
          <a:blip r:embed="rId3">
            <a:extLst/>
          </a:blip>
          <a:stretch>
            <a:fillRect/>
          </a:stretch>
        </p:blipFill>
        <p:spPr>
          <a:xfrm>
            <a:off x="21429054" y="11433213"/>
            <a:ext cx="2065946" cy="2065946"/>
          </a:xfrm>
          <a:prstGeom prst="rect">
            <a:avLst/>
          </a:prstGeom>
          <a:ln w="12700">
            <a:miter lim="400000"/>
          </a:ln>
        </p:spPr>
      </p:pic>
      <p:sp>
        <p:nvSpPr>
          <p:cNvPr id="4" name="Title Text"/>
          <p:cNvSpPr txBox="1"/>
          <p:nvPr>
            <p:ph type="title"/>
          </p:nvPr>
        </p:nvSpPr>
        <p:spPr>
          <a:xfrm>
            <a:off x="1689100" y="9525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5" name="Body Level One…"/>
          <p:cNvSpPr txBox="1"/>
          <p:nvPr>
            <p:ph type="body" idx="1"/>
          </p:nvPr>
        </p:nvSpPr>
        <p:spPr>
          <a:xfrm>
            <a:off x="1689100" y="3238500"/>
            <a:ext cx="21005800" cy="9207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Slide Number"/>
          <p:cNvSpPr txBox="1"/>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lgn="ctr">
              <a:lnSpc>
                <a:spcPct val="100000"/>
              </a:lnSpc>
              <a:defRPr b="0" i="0" sz="2400">
                <a:solidFill>
                  <a:srgbClr val="000000"/>
                </a:solidFill>
                <a:latin typeface="Helvetica Light"/>
                <a:ea typeface="Helvetica Light"/>
                <a:cs typeface="Helvetica Light"/>
                <a:sym typeface="Helvetica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1pPr>
      <a:lvl2pPr marL="0" marR="0" indent="2286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2pPr>
      <a:lvl3pPr marL="0" marR="0" indent="4572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3pPr>
      <a:lvl4pPr marL="0" marR="0" indent="6858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4pPr>
      <a:lvl5pPr marL="0" marR="0" indent="9144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5pPr>
      <a:lvl6pPr marL="0" marR="0" indent="11430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6pPr>
      <a:lvl7pPr marL="0" marR="0" indent="13716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7pPr>
      <a:lvl8pPr marL="0" marR="0" indent="16002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8pPr>
      <a:lvl9pPr marL="0" marR="0" indent="1828800" algn="ctr" defTabSz="825500" rtl="0" latinLnBrk="0">
        <a:lnSpc>
          <a:spcPct val="100000"/>
        </a:lnSpc>
        <a:spcBef>
          <a:spcPts val="0"/>
        </a:spcBef>
        <a:spcAft>
          <a:spcPts val="0"/>
        </a:spcAft>
        <a:buClrTx/>
        <a:buSzTx/>
        <a:buFontTx/>
        <a:buNone/>
        <a:tabLst/>
        <a:defRPr b="1" baseline="0" cap="none" i="1" spc="0" strike="noStrike" sz="17000" u="none">
          <a:ln>
            <a:noFill/>
          </a:ln>
          <a:solidFill>
            <a:srgbClr val="FFFFFF"/>
          </a:solidFill>
          <a:uFillTx/>
          <a:latin typeface="+mn-lt"/>
          <a:ea typeface="+mn-ea"/>
          <a:cs typeface="+mn-cs"/>
          <a:sym typeface="Helvetica"/>
        </a:defRPr>
      </a:lvl9pPr>
    </p:titleStyle>
    <p:bodyStyle>
      <a:lvl1pPr marL="7940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1pPr>
      <a:lvl2pPr marL="12512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2pPr>
      <a:lvl3pPr marL="17084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3pPr>
      <a:lvl4pPr marL="21656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4pPr>
      <a:lvl5pPr marL="26228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5pPr>
      <a:lvl6pPr marL="30800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6pPr>
      <a:lvl7pPr marL="35372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7pPr>
      <a:lvl8pPr marL="39944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8pPr>
      <a:lvl9pPr marL="4451684" marR="0" indent="-794084" algn="ctr" defTabSz="825500" latinLnBrk="0">
        <a:lnSpc>
          <a:spcPct val="100000"/>
        </a:lnSpc>
        <a:spcBef>
          <a:spcPts val="5200"/>
        </a:spcBef>
        <a:spcAft>
          <a:spcPts val="0"/>
        </a:spcAft>
        <a:buClr>
          <a:srgbClr val="DE3226"/>
        </a:buClr>
        <a:buSzPct val="75000"/>
        <a:buFontTx/>
        <a:buChar char="•"/>
        <a:tabLst/>
        <a:defRPr b="1" baseline="0" cap="none" i="0" spc="0" strike="noStrike" sz="6600" u="none">
          <a:ln>
            <a:noFill/>
          </a:ln>
          <a:solidFill>
            <a:srgbClr val="404041"/>
          </a:solidFill>
          <a:uFillTx/>
          <a:latin typeface="+mn-lt"/>
          <a:ea typeface="+mn-ea"/>
          <a:cs typeface="+mn-cs"/>
          <a:sym typeface="Helvetica"/>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cloud.docker.com"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s://bixal.com"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Bringing Containers to Production"/>
          <p:cNvSpPr txBox="1"/>
          <p:nvPr>
            <p:ph type="body" idx="13"/>
          </p:nvPr>
        </p:nvSpPr>
        <p:spPr>
          <a:xfrm>
            <a:off x="4078635" y="3045459"/>
            <a:ext cx="16226731" cy="3713482"/>
          </a:xfrm>
          <a:prstGeom prst="rect">
            <a:avLst/>
          </a:prstGeom>
        </p:spPr>
        <p:txBody>
          <a:bodyPr/>
          <a:lstStyle/>
          <a:p>
            <a:pPr>
              <a:lnSpc>
                <a:spcPct val="80000"/>
              </a:lnSpc>
              <a:defRPr sz="13200"/>
            </a:pPr>
            <a:r>
              <a:t>Bringing Containers</a:t>
            </a:r>
            <a:br/>
            <a:r>
              <a:t>to Production</a:t>
            </a:r>
          </a:p>
        </p:txBody>
      </p:sp>
      <p:sp>
        <p:nvSpPr>
          <p:cNvPr id="133" name="Richard Allen"/>
          <p:cNvSpPr txBox="1"/>
          <p:nvPr>
            <p:ph type="body" idx="14"/>
          </p:nvPr>
        </p:nvSpPr>
        <p:spPr>
          <a:xfrm>
            <a:off x="9014015" y="8483599"/>
            <a:ext cx="5812062" cy="1168401"/>
          </a:xfrm>
          <a:prstGeom prst="rect">
            <a:avLst/>
          </a:prstGeom>
        </p:spPr>
        <p:txBody>
          <a:bodyPr/>
          <a:lstStyle/>
          <a:p>
            <a:pPr/>
            <a:r>
              <a:t>Richard Allen</a:t>
            </a:r>
          </a:p>
        </p:txBody>
      </p:sp>
      <p:sp>
        <p:nvSpPr>
          <p:cNvPr id="134" name="August 20, 2018"/>
          <p:cNvSpPr txBox="1"/>
          <p:nvPr>
            <p:ph type="body" idx="15"/>
          </p:nvPr>
        </p:nvSpPr>
        <p:spPr>
          <a:prstGeom prst="rect">
            <a:avLst/>
          </a:prstGeom>
        </p:spPr>
        <p:txBody>
          <a:bodyPr/>
          <a:lstStyle/>
          <a:p>
            <a:pPr/>
            <a:r>
              <a:t>August 20,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AWS Elastic Beanstalk"/>
          <p:cNvSpPr txBox="1"/>
          <p:nvPr>
            <p:ph type="body" idx="13"/>
          </p:nvPr>
        </p:nvSpPr>
        <p:spPr>
          <a:prstGeom prst="rect">
            <a:avLst/>
          </a:prstGeom>
        </p:spPr>
        <p:txBody>
          <a:bodyPr/>
          <a:lstStyle/>
          <a:p>
            <a:pPr/>
            <a:r>
              <a:t>AWS Elastic Beanstalk</a:t>
            </a:r>
          </a:p>
        </p:txBody>
      </p:sp>
      <p:sp>
        <p:nvSpPr>
          <p:cNvPr id="161" name="More like an EC2 and Load Balancer service than a cloud native solution.…"/>
          <p:cNvSpPr txBox="1"/>
          <p:nvPr>
            <p:ph type="body" idx="14"/>
          </p:nvPr>
        </p:nvSpPr>
        <p:spPr>
          <a:xfrm>
            <a:off x="1266864" y="3378200"/>
            <a:ext cx="21521143" cy="9144001"/>
          </a:xfrm>
          <a:prstGeom prst="rect">
            <a:avLst/>
          </a:prstGeom>
        </p:spPr>
        <p:txBody>
          <a:bodyPr/>
          <a:lstStyle/>
          <a:p>
            <a:pPr marL="601579" indent="-601579" algn="l">
              <a:spcBef>
                <a:spcPts val="2700"/>
              </a:spcBef>
              <a:defRPr b="0" sz="4600"/>
            </a:pPr>
            <a:r>
              <a:t>More like an EC2 and Load Balancer service than a cloud native solution.</a:t>
            </a:r>
          </a:p>
          <a:p>
            <a:pPr marL="601579" indent="-601579" algn="l">
              <a:spcBef>
                <a:spcPts val="2700"/>
              </a:spcBef>
              <a:defRPr b="0" sz="4600"/>
            </a:pPr>
            <a:r>
              <a:t>Many pre-packaged solutions or flavors.</a:t>
            </a:r>
          </a:p>
          <a:p>
            <a:pPr marL="601579" indent="-601579" algn="l">
              <a:spcBef>
                <a:spcPts val="2700"/>
              </a:spcBef>
              <a:defRPr b="0" sz="4600"/>
            </a:pPr>
            <a:r>
              <a:t>The docker components still remain simple.</a:t>
            </a:r>
          </a:p>
          <a:p>
            <a:pPr marL="601579" indent="-601579" algn="l">
              <a:spcBef>
                <a:spcPts val="2700"/>
              </a:spcBef>
              <a:defRPr b="0" sz="4600"/>
            </a:pPr>
            <a:r>
              <a:t>Supporting services (such as container registries, cloud watch, and RDS) are easily available for your application.</a:t>
            </a:r>
          </a:p>
          <a:p>
            <a:pPr marL="601579" indent="-601579" algn="l">
              <a:spcBef>
                <a:spcPts val="2700"/>
              </a:spcBef>
              <a:defRPr b="0" sz="4600"/>
            </a:pPr>
            <a:r>
              <a:t>High availability, rolling deployments, and autoscaling are all available but must be configured and may lack flexibility depending on need.</a:t>
            </a:r>
          </a:p>
          <a:p>
            <a:pPr marL="601579" indent="-601579" algn="l">
              <a:spcBef>
                <a:spcPts val="2700"/>
              </a:spcBef>
              <a:defRPr b="0" sz="4600"/>
            </a:pPr>
            <a:r>
              <a:t>Vendor lock in.</a:t>
            </a:r>
          </a:p>
          <a:p>
            <a:pPr marL="601579" indent="-601579" algn="l">
              <a:spcBef>
                <a:spcPts val="2700"/>
              </a:spcBef>
              <a:defRPr b="0" sz="4600"/>
            </a:pPr>
            <a:r>
              <a:t>The process of configuring EC2 instances and the service is more </a:t>
            </a:r>
            <a:br/>
            <a:r>
              <a:t>challenging than managing your containers.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Hashicorp Nomad (+ Consul + Vault)"/>
          <p:cNvSpPr txBox="1"/>
          <p:nvPr>
            <p:ph type="body" idx="13"/>
          </p:nvPr>
        </p:nvSpPr>
        <p:spPr>
          <a:prstGeom prst="rect">
            <a:avLst/>
          </a:prstGeom>
        </p:spPr>
        <p:txBody>
          <a:bodyPr/>
          <a:lstStyle/>
          <a:p>
            <a:pPr/>
            <a:r>
              <a:t>Hashicorp Nomad (+ Consul + Vault)</a:t>
            </a:r>
          </a:p>
        </p:txBody>
      </p:sp>
      <p:sp>
        <p:nvSpPr>
          <p:cNvPr id="164" name="Similar to docker compose. Uses Hashicorp Configuration Language (HCL) which is very similar to JSON…"/>
          <p:cNvSpPr txBox="1"/>
          <p:nvPr>
            <p:ph type="body" idx="14"/>
          </p:nvPr>
        </p:nvSpPr>
        <p:spPr>
          <a:xfrm>
            <a:off x="758864" y="3372986"/>
            <a:ext cx="21521143" cy="8674101"/>
          </a:xfrm>
          <a:prstGeom prst="rect">
            <a:avLst/>
          </a:prstGeom>
        </p:spPr>
        <p:txBody>
          <a:bodyPr/>
          <a:lstStyle/>
          <a:p>
            <a:pPr marL="601578" indent="-601578" algn="l">
              <a:spcBef>
                <a:spcPts val="2700"/>
              </a:spcBef>
              <a:defRPr b="0" sz="5000"/>
            </a:pPr>
            <a:r>
              <a:t>Similar to docker compose. Uses Hashicorp Configuration Language (HCL) which is very similar to JSON</a:t>
            </a:r>
          </a:p>
          <a:p>
            <a:pPr lvl="1" marL="1058778" indent="-601578" algn="l">
              <a:spcBef>
                <a:spcPts val="2700"/>
              </a:spcBef>
              <a:defRPr b="0" sz="5000"/>
            </a:pPr>
            <a:r>
              <a:t>HCL IMHO, is a bit easier to work with in practice than yaml.</a:t>
            </a:r>
          </a:p>
          <a:p>
            <a:pPr marL="601578" indent="-601578" algn="l">
              <a:spcBef>
                <a:spcPts val="2700"/>
              </a:spcBef>
              <a:defRPr b="0" sz="5000"/>
            </a:pPr>
            <a:r>
              <a:t>Great for simple applications, also great for complex ones (kinda).</a:t>
            </a:r>
          </a:p>
          <a:p>
            <a:pPr marL="601578" indent="-601578" algn="l">
              <a:spcBef>
                <a:spcPts val="2700"/>
              </a:spcBef>
              <a:defRPr b="0" sz="5000"/>
            </a:pPr>
            <a:r>
              <a:t>Nomad is </a:t>
            </a:r>
            <a:r>
              <a:rPr b="1"/>
              <a:t>ONLY </a:t>
            </a:r>
            <a:r>
              <a:t>container a container runtime.</a:t>
            </a:r>
          </a:p>
          <a:p>
            <a:pPr lvl="2" marL="1515978" indent="-601578" algn="l">
              <a:spcBef>
                <a:spcPts val="2700"/>
              </a:spcBef>
              <a:defRPr b="0" sz="5000"/>
            </a:pPr>
            <a:r>
              <a:t>It does not include service discovery, or secrets management.</a:t>
            </a:r>
          </a:p>
          <a:p>
            <a:pPr marL="601578" indent="-601578" algn="l">
              <a:spcBef>
                <a:spcPts val="2700"/>
              </a:spcBef>
              <a:defRPr b="0" sz="5000"/>
            </a:pPr>
            <a:r>
              <a:t>In order to support any moderately complex application, you’ll immediately need to add Consul and probably need Vault. At which point you are running a service similar to k8s.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Docker Swarm"/>
          <p:cNvSpPr txBox="1"/>
          <p:nvPr>
            <p:ph type="body" idx="13"/>
          </p:nvPr>
        </p:nvSpPr>
        <p:spPr>
          <a:prstGeom prst="rect">
            <a:avLst/>
          </a:prstGeom>
        </p:spPr>
        <p:txBody>
          <a:bodyPr/>
          <a:lstStyle/>
          <a:p>
            <a:pPr/>
            <a:r>
              <a:t>Docker Swarm</a:t>
            </a:r>
          </a:p>
        </p:txBody>
      </p:sp>
      <p:sp>
        <p:nvSpPr>
          <p:cNvPr id="167" name="Docker Inc.’s version of container orchestration. Administration and CLI is very similar to docker and docker-compose.…"/>
          <p:cNvSpPr txBox="1"/>
          <p:nvPr>
            <p:ph type="body" idx="14"/>
          </p:nvPr>
        </p:nvSpPr>
        <p:spPr>
          <a:xfrm>
            <a:off x="1266864" y="3346450"/>
            <a:ext cx="21521143" cy="5702301"/>
          </a:xfrm>
          <a:prstGeom prst="rect">
            <a:avLst/>
          </a:prstGeom>
        </p:spPr>
        <p:txBody>
          <a:bodyPr/>
          <a:lstStyle/>
          <a:p>
            <a:pPr marL="601578" indent="-601578" algn="l">
              <a:spcBef>
                <a:spcPts val="2700"/>
              </a:spcBef>
              <a:defRPr b="0" sz="5000"/>
            </a:pPr>
            <a:r>
              <a:t>Docker Inc.’s version of container orchestration. Administration and CLI is very similar to docker and docker-compose.</a:t>
            </a:r>
          </a:p>
          <a:p>
            <a:pPr marL="601578" indent="-601578" algn="l">
              <a:spcBef>
                <a:spcPts val="2700"/>
              </a:spcBef>
              <a:defRPr b="0" sz="5000"/>
            </a:pPr>
            <a:r>
              <a:t>Nice control panel out of the box.</a:t>
            </a:r>
          </a:p>
          <a:p>
            <a:pPr marL="601578" indent="-601578" algn="l">
              <a:spcBef>
                <a:spcPts val="2700"/>
              </a:spcBef>
              <a:defRPr b="0" sz="5000"/>
            </a:pPr>
            <a:r>
              <a:t>Outside of </a:t>
            </a:r>
            <a:r>
              <a:rPr u="sng">
                <a:hlinkClick r:id="rId2" invalidUrl="" action="" tgtFrame="" tooltip="" history="1" highlightClick="0" endSnd="0"/>
              </a:rPr>
              <a:t>cloud.docker.com</a:t>
            </a:r>
            <a:r>
              <a:t>, there are not a lot of providers offering docker swarm clusters. </a:t>
            </a:r>
          </a:p>
          <a:p>
            <a:pPr marL="601578" indent="-601578" algn="l">
              <a:spcBef>
                <a:spcPts val="2700"/>
              </a:spcBef>
              <a:defRPr b="0" sz="5000"/>
            </a:pPr>
            <a:r>
              <a:t>Vendor lock-in. So much vendor lock-in.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Elastic Container Service + EC2"/>
          <p:cNvSpPr txBox="1"/>
          <p:nvPr>
            <p:ph type="body" idx="13"/>
          </p:nvPr>
        </p:nvSpPr>
        <p:spPr>
          <a:prstGeom prst="rect">
            <a:avLst/>
          </a:prstGeom>
        </p:spPr>
        <p:txBody>
          <a:bodyPr/>
          <a:lstStyle/>
          <a:p>
            <a:pPr/>
            <a:r>
              <a:t>Elastic Container Service + EC2</a:t>
            </a:r>
          </a:p>
        </p:txBody>
      </p:sp>
      <p:sp>
        <p:nvSpPr>
          <p:cNvPr id="170" name="Commonly called docker as a service.…"/>
          <p:cNvSpPr txBox="1"/>
          <p:nvPr>
            <p:ph type="body" idx="14"/>
          </p:nvPr>
        </p:nvSpPr>
        <p:spPr>
          <a:xfrm>
            <a:off x="1649302" y="3753985"/>
            <a:ext cx="21521144" cy="7912101"/>
          </a:xfrm>
          <a:prstGeom prst="rect">
            <a:avLst/>
          </a:prstGeom>
        </p:spPr>
        <p:txBody>
          <a:bodyPr/>
          <a:lstStyle/>
          <a:p>
            <a:pPr marL="601578" indent="-601578" algn="l">
              <a:spcBef>
                <a:spcPts val="2700"/>
              </a:spcBef>
              <a:defRPr b="0" sz="5000"/>
            </a:pPr>
            <a:r>
              <a:t>Commonly called docker as a service.</a:t>
            </a:r>
          </a:p>
          <a:p>
            <a:pPr marL="601578" indent="-601578" algn="l">
              <a:spcBef>
                <a:spcPts val="2700"/>
              </a:spcBef>
              <a:defRPr b="0" sz="5000"/>
            </a:pPr>
            <a:r>
              <a:t>Supporting services (such as container registries, cloud watch, and RDS) are easily available for your application.</a:t>
            </a:r>
          </a:p>
          <a:p>
            <a:pPr marL="601578" indent="-601578" algn="l">
              <a:spcBef>
                <a:spcPts val="2700"/>
              </a:spcBef>
              <a:defRPr b="0" sz="5000"/>
            </a:pPr>
            <a:r>
              <a:t>Less EC2 configuration, but you configure instance types, tied to tasks.</a:t>
            </a:r>
          </a:p>
          <a:p>
            <a:pPr marL="601578" indent="-601578" algn="l">
              <a:spcBef>
                <a:spcPts val="2700"/>
              </a:spcBef>
              <a:defRPr b="0" sz="5000"/>
            </a:pPr>
            <a:r>
              <a:t>Wait times on EC2 provisioning.</a:t>
            </a:r>
          </a:p>
          <a:p>
            <a:pPr marL="601578" indent="-601578" algn="l">
              <a:spcBef>
                <a:spcPts val="2700"/>
              </a:spcBef>
              <a:defRPr b="0" sz="5000"/>
            </a:pPr>
            <a:r>
              <a:t>Vendor lock in. ECS is tightly coupled with amazon services and lacks service discovery features.</a:t>
            </a:r>
          </a:p>
          <a:p>
            <a:pPr lvl="1" marL="1058778" indent="-601578" algn="l">
              <a:spcBef>
                <a:spcPts val="2700"/>
              </a:spcBef>
              <a:defRPr b="0" sz="5000"/>
            </a:pPr>
            <a:r>
              <a:t>It’s a lot of extra work to utilize other services outside of amazon.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Opinionated Orchestration Packages"/>
          <p:cNvSpPr txBox="1"/>
          <p:nvPr>
            <p:ph type="body" idx="13"/>
          </p:nvPr>
        </p:nvSpPr>
        <p:spPr>
          <a:prstGeom prst="rect">
            <a:avLst/>
          </a:prstGeom>
        </p:spPr>
        <p:txBody>
          <a:bodyPr/>
          <a:lstStyle/>
          <a:p>
            <a:pPr/>
            <a:r>
              <a:t>Opinionated Orchestration Packages</a:t>
            </a:r>
          </a:p>
        </p:txBody>
      </p:sp>
      <p:sp>
        <p:nvSpPr>
          <p:cNvPr id="173" name="Rancher, Openshift, and CoreOS are popular examples.…"/>
          <p:cNvSpPr txBox="1"/>
          <p:nvPr>
            <p:ph type="body" idx="14"/>
          </p:nvPr>
        </p:nvSpPr>
        <p:spPr>
          <a:xfrm>
            <a:off x="1266864" y="3346449"/>
            <a:ext cx="21521143" cy="6464301"/>
          </a:xfrm>
          <a:prstGeom prst="rect">
            <a:avLst/>
          </a:prstGeom>
        </p:spPr>
        <p:txBody>
          <a:bodyPr/>
          <a:lstStyle/>
          <a:p>
            <a:pPr marL="601578" indent="-601578" algn="l">
              <a:spcBef>
                <a:spcPts val="2700"/>
              </a:spcBef>
              <a:defRPr b="0" sz="5000"/>
            </a:pPr>
            <a:r>
              <a:t>Rancher, Openshift, and CoreOS are popular examples.</a:t>
            </a:r>
          </a:p>
          <a:p>
            <a:pPr marL="601578" indent="-601578" algn="l">
              <a:spcBef>
                <a:spcPts val="2700"/>
              </a:spcBef>
              <a:defRPr b="0" sz="5000"/>
            </a:pPr>
            <a:r>
              <a:t>Kubernettes based services, discovery, and tools.</a:t>
            </a:r>
          </a:p>
          <a:p>
            <a:pPr marL="601578" indent="-601578" algn="l">
              <a:spcBef>
                <a:spcPts val="2700"/>
              </a:spcBef>
              <a:defRPr b="0" sz="5000"/>
            </a:pPr>
            <a:r>
              <a:t>Provide opinionated workflows, services, and build processes so you don’t have to.</a:t>
            </a:r>
          </a:p>
          <a:p>
            <a:pPr marL="601578" indent="-601578" algn="l">
              <a:spcBef>
                <a:spcPts val="2700"/>
              </a:spcBef>
              <a:defRPr b="0" sz="5000"/>
            </a:pPr>
            <a:r>
              <a:t>Takes care of a lot of things that you will have with most applications. Database backups and persistence, centralized logging and monitoring, and cluster resource management.</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Opinionated Orchestration Packages"/>
          <p:cNvSpPr txBox="1"/>
          <p:nvPr>
            <p:ph type="body" idx="13"/>
          </p:nvPr>
        </p:nvSpPr>
        <p:spPr>
          <a:prstGeom prst="rect">
            <a:avLst/>
          </a:prstGeom>
        </p:spPr>
        <p:txBody>
          <a:bodyPr/>
          <a:lstStyle/>
          <a:p>
            <a:pPr/>
            <a:r>
              <a:t>Opinionated Orchestration Packages</a:t>
            </a:r>
          </a:p>
        </p:txBody>
      </p:sp>
      <p:sp>
        <p:nvSpPr>
          <p:cNvPr id="176" name="Advanced, albeit opinionated, deployments. Canary, blue-green deployments are available with a few commands.…"/>
          <p:cNvSpPr txBox="1"/>
          <p:nvPr>
            <p:ph type="body" idx="14"/>
          </p:nvPr>
        </p:nvSpPr>
        <p:spPr>
          <a:xfrm>
            <a:off x="1266864" y="2965449"/>
            <a:ext cx="21521143" cy="6464301"/>
          </a:xfrm>
          <a:prstGeom prst="rect">
            <a:avLst/>
          </a:prstGeom>
        </p:spPr>
        <p:txBody>
          <a:bodyPr/>
          <a:lstStyle/>
          <a:p>
            <a:pPr marL="601578" indent="-601578" algn="l">
              <a:spcBef>
                <a:spcPts val="2700"/>
              </a:spcBef>
              <a:defRPr b="0" sz="5000"/>
            </a:pPr>
            <a:r>
              <a:t>Advanced, albeit opinionated, deployments. Canary, blue-green deployments are available with a few commands.</a:t>
            </a:r>
          </a:p>
          <a:p>
            <a:pPr marL="601578" indent="-601578" algn="l">
              <a:spcBef>
                <a:spcPts val="2700"/>
              </a:spcBef>
              <a:defRPr b="0" sz="5000"/>
            </a:pPr>
            <a:r>
              <a:t>Openshift, if you are using RHEL based systems is a really good option.</a:t>
            </a:r>
          </a:p>
          <a:p>
            <a:pPr marL="601578" indent="-601578" algn="l">
              <a:spcBef>
                <a:spcPts val="2700"/>
              </a:spcBef>
              <a:defRPr b="0" sz="5000"/>
            </a:pPr>
            <a:r>
              <a:t>You are on your own or have to configure services outside of your cluster, for  supporting services. No Elastic Search, no RDS, no S3 no Cloud Watch.</a:t>
            </a:r>
          </a:p>
          <a:p>
            <a:pPr marL="601578" indent="-601578" algn="l">
              <a:spcBef>
                <a:spcPts val="2700"/>
              </a:spcBef>
              <a:defRPr b="0" sz="5000"/>
            </a:pPr>
            <a:r>
              <a:t>Little vendor lock-in.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Kubernetes as a Service"/>
          <p:cNvSpPr txBox="1"/>
          <p:nvPr>
            <p:ph type="body" idx="13"/>
          </p:nvPr>
        </p:nvSpPr>
        <p:spPr>
          <a:prstGeom prst="rect">
            <a:avLst/>
          </a:prstGeom>
        </p:spPr>
        <p:txBody>
          <a:bodyPr/>
          <a:lstStyle/>
          <a:p>
            <a:pPr/>
            <a:r>
              <a:t>Kubernetes as a Service</a:t>
            </a:r>
          </a:p>
        </p:txBody>
      </p:sp>
      <p:sp>
        <p:nvSpPr>
          <p:cNvPr id="179" name="Big 3 are AWS EKS, GCP GKE, and Azure AKS…"/>
          <p:cNvSpPr txBox="1"/>
          <p:nvPr>
            <p:ph type="body" idx="14"/>
          </p:nvPr>
        </p:nvSpPr>
        <p:spPr>
          <a:xfrm>
            <a:off x="1266864" y="3365500"/>
            <a:ext cx="21521143" cy="8331201"/>
          </a:xfrm>
          <a:prstGeom prst="rect">
            <a:avLst/>
          </a:prstGeom>
        </p:spPr>
        <p:txBody>
          <a:bodyPr/>
          <a:lstStyle/>
          <a:p>
            <a:pPr marL="601578" indent="-601578" algn="l">
              <a:spcBef>
                <a:spcPts val="2700"/>
              </a:spcBef>
              <a:defRPr b="0" sz="5000"/>
            </a:pPr>
            <a:r>
              <a:t>Big 3 are AWS EKS, GCP GKE, and Azure AKS</a:t>
            </a:r>
          </a:p>
          <a:p>
            <a:pPr lvl="1" marL="1058778" indent="-601578" algn="l">
              <a:spcBef>
                <a:spcPts val="2700"/>
              </a:spcBef>
              <a:defRPr b="0" sz="5000"/>
            </a:pPr>
            <a:r>
              <a:t>GKE is the most stable, and feature complete implementation. AKS and EKS are fairly new, and just out of GA.</a:t>
            </a:r>
          </a:p>
          <a:p>
            <a:pPr marL="601578" indent="-601578" algn="l">
              <a:spcBef>
                <a:spcPts val="2700"/>
              </a:spcBef>
              <a:defRPr b="0" sz="5000"/>
            </a:pPr>
            <a:r>
              <a:t>Lots of flexibility.</a:t>
            </a:r>
          </a:p>
          <a:p>
            <a:pPr lvl="1" marL="1058778" indent="-601578" algn="l">
              <a:spcBef>
                <a:spcPts val="2700"/>
              </a:spcBef>
              <a:defRPr b="0" sz="5000"/>
            </a:pPr>
            <a:r>
              <a:t>You can build just about any type of service or application you can imagine on these services. There are very few edge cases where KaaS can not be considered as an option.</a:t>
            </a:r>
          </a:p>
          <a:p>
            <a:pPr marL="601578" indent="-601578" algn="l">
              <a:spcBef>
                <a:spcPts val="2700"/>
              </a:spcBef>
              <a:defRPr b="0" sz="5000"/>
            </a:pPr>
            <a:r>
              <a:t>Supporting services (such as container registries, cloud watch, and RDS) are easily available for your application.</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Kubernetes as a Service"/>
          <p:cNvSpPr txBox="1"/>
          <p:nvPr>
            <p:ph type="body" idx="13"/>
          </p:nvPr>
        </p:nvSpPr>
        <p:spPr>
          <a:prstGeom prst="rect">
            <a:avLst/>
          </a:prstGeom>
        </p:spPr>
        <p:txBody>
          <a:bodyPr/>
          <a:lstStyle/>
          <a:p>
            <a:pPr/>
            <a:r>
              <a:t>Kubernetes as a Service</a:t>
            </a:r>
          </a:p>
        </p:txBody>
      </p:sp>
      <p:sp>
        <p:nvSpPr>
          <p:cNvPr id="182" name="You could run your own persistent services (mysql, networked file system, etc), but it’s probably not worth your time.…"/>
          <p:cNvSpPr txBox="1"/>
          <p:nvPr>
            <p:ph type="body" idx="14"/>
          </p:nvPr>
        </p:nvSpPr>
        <p:spPr>
          <a:xfrm>
            <a:off x="1266864" y="2787649"/>
            <a:ext cx="21521143" cy="7226301"/>
          </a:xfrm>
          <a:prstGeom prst="rect">
            <a:avLst/>
          </a:prstGeom>
        </p:spPr>
        <p:txBody>
          <a:bodyPr/>
          <a:lstStyle/>
          <a:p>
            <a:pPr marL="601578" indent="-601578" algn="l">
              <a:spcBef>
                <a:spcPts val="2700"/>
              </a:spcBef>
              <a:defRPr b="0" sz="5000"/>
            </a:pPr>
            <a:r>
              <a:t>You </a:t>
            </a:r>
            <a:r>
              <a:rPr b="1"/>
              <a:t>could </a:t>
            </a:r>
            <a:r>
              <a:t>run your own persistent services (mysql, networked file system, etc), but it’s probably not worth your time.</a:t>
            </a:r>
          </a:p>
          <a:p>
            <a:pPr marL="601578" indent="-601578" algn="l">
              <a:spcBef>
                <a:spcPts val="2700"/>
              </a:spcBef>
              <a:defRPr b="0" sz="5000"/>
            </a:pPr>
            <a:r>
              <a:t>Less cluster management. Choose the total amount of resources you’ll need and clusters are managed for you.</a:t>
            </a:r>
          </a:p>
          <a:p>
            <a:pPr marL="601578" indent="-601578" algn="l">
              <a:spcBef>
                <a:spcPts val="2700"/>
              </a:spcBef>
              <a:defRPr b="0" sz="5000"/>
            </a:pPr>
            <a:r>
              <a:t>Unless you rely on services offered by cloud providers, your application is fairly cloud agnostic.</a:t>
            </a:r>
          </a:p>
          <a:p>
            <a:pPr lvl="1" marL="1058778" indent="-601578" algn="l">
              <a:spcBef>
                <a:spcPts val="2700"/>
              </a:spcBef>
              <a:defRPr b="0" sz="5000"/>
            </a:pPr>
            <a:r>
              <a:t>You can run multi-cloud applications offering highly fault tolerant applications for when those .999’s start to matter.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AWS Fargate"/>
          <p:cNvSpPr txBox="1"/>
          <p:nvPr>
            <p:ph type="body" idx="13"/>
          </p:nvPr>
        </p:nvSpPr>
        <p:spPr>
          <a:prstGeom prst="rect">
            <a:avLst/>
          </a:prstGeom>
        </p:spPr>
        <p:txBody>
          <a:bodyPr/>
          <a:lstStyle/>
          <a:p>
            <a:pPr/>
            <a:r>
              <a:t>AWS Fargate</a:t>
            </a:r>
          </a:p>
        </p:txBody>
      </p:sp>
      <p:sp>
        <p:nvSpPr>
          <p:cNvPr id="185" name="tldr; Fargate = ECS + EKS - Cluster Resource Management…"/>
          <p:cNvSpPr txBox="1"/>
          <p:nvPr>
            <p:ph type="body" idx="14"/>
          </p:nvPr>
        </p:nvSpPr>
        <p:spPr>
          <a:xfrm>
            <a:off x="1266864" y="3302000"/>
            <a:ext cx="21521143" cy="8331201"/>
          </a:xfrm>
          <a:prstGeom prst="rect">
            <a:avLst/>
          </a:prstGeom>
        </p:spPr>
        <p:txBody>
          <a:bodyPr/>
          <a:lstStyle/>
          <a:p>
            <a:pPr marL="601579" indent="-601579" algn="l">
              <a:spcBef>
                <a:spcPts val="2700"/>
              </a:spcBef>
              <a:defRPr b="0" sz="4500"/>
            </a:pPr>
            <a:r>
              <a:t>tldr; Fargate = ECS + EKS - Cluster Resource Management</a:t>
            </a:r>
          </a:p>
          <a:p>
            <a:pPr marL="601579" indent="-601579" algn="l">
              <a:spcBef>
                <a:spcPts val="2700"/>
              </a:spcBef>
              <a:defRPr b="0" sz="4500"/>
            </a:pPr>
            <a:r>
              <a:t>No cluster management</a:t>
            </a:r>
          </a:p>
          <a:p>
            <a:pPr lvl="1" marL="1058778" indent="-601578" algn="l">
              <a:spcBef>
                <a:spcPts val="2700"/>
              </a:spcBef>
              <a:defRPr b="0" sz="4500"/>
            </a:pPr>
            <a:r>
              <a:t>Clusters still exist as a logical separation, however they are resource-less.</a:t>
            </a:r>
          </a:p>
          <a:p>
            <a:pPr lvl="1" marL="1058778" indent="-601578" algn="l">
              <a:spcBef>
                <a:spcPts val="2700"/>
              </a:spcBef>
              <a:defRPr b="0" sz="4500"/>
            </a:pPr>
            <a:r>
              <a:t>Tasks request cpu and memory. No need to define and manage cluster resources.</a:t>
            </a:r>
          </a:p>
          <a:p>
            <a:pPr lvl="1" marL="1058778" indent="-601578" algn="l">
              <a:spcBef>
                <a:spcPts val="2700"/>
              </a:spcBef>
              <a:defRPr b="0" sz="4500"/>
            </a:pPr>
            <a:r>
              <a:t>Used wisely (keyword wisely), this can reduce costs by reducing under-utilized compute resources.</a:t>
            </a:r>
          </a:p>
          <a:p>
            <a:pPr lvl="1" marL="1058778" indent="-601578" algn="l">
              <a:spcBef>
                <a:spcPts val="2700"/>
              </a:spcBef>
              <a:defRPr b="0" sz="4500"/>
            </a:pPr>
            <a:r>
              <a:t>If you have a very expensive or bursty type app, this may be a strong option.</a:t>
            </a:r>
          </a:p>
          <a:p>
            <a:pPr marL="601579" indent="-601579" algn="l">
              <a:spcBef>
                <a:spcPts val="2700"/>
              </a:spcBef>
              <a:defRPr b="0" sz="4500"/>
            </a:pPr>
            <a:r>
              <a:t>No EC2 management, or wait times for new EC2 instances.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unning Your Own Kubernetes or  Apache Mesos"/>
          <p:cNvSpPr txBox="1"/>
          <p:nvPr>
            <p:ph type="body" idx="13"/>
          </p:nvPr>
        </p:nvSpPr>
        <p:spPr>
          <a:xfrm>
            <a:off x="1172209" y="828040"/>
            <a:ext cx="22475330" cy="2661921"/>
          </a:xfrm>
          <a:prstGeom prst="rect">
            <a:avLst/>
          </a:prstGeom>
        </p:spPr>
        <p:txBody>
          <a:bodyPr/>
          <a:lstStyle/>
          <a:p>
            <a:pPr/>
            <a:r>
              <a:t>Running Your Own Kubernetes or </a:t>
            </a:r>
            <a:br/>
            <a:r>
              <a:t>Apache Mesos</a:t>
            </a:r>
          </a:p>
        </p:txBody>
      </p:sp>
      <p:sp>
        <p:nvSpPr>
          <p:cNvPr id="188" name="Why? Most companies do not need and can’t support this. It requires a very skilled and specialized team.…"/>
          <p:cNvSpPr txBox="1"/>
          <p:nvPr>
            <p:ph type="body" idx="14"/>
          </p:nvPr>
        </p:nvSpPr>
        <p:spPr>
          <a:xfrm>
            <a:off x="1266864" y="4241800"/>
            <a:ext cx="21521143" cy="8331201"/>
          </a:xfrm>
          <a:prstGeom prst="rect">
            <a:avLst/>
          </a:prstGeom>
        </p:spPr>
        <p:txBody>
          <a:bodyPr/>
          <a:lstStyle/>
          <a:p>
            <a:pPr marL="601578" indent="-601578" algn="l">
              <a:spcBef>
                <a:spcPts val="2700"/>
              </a:spcBef>
              <a:defRPr b="0" sz="5000"/>
            </a:pPr>
            <a:r>
              <a:t>Why? Most companies do not need and can’t support this. It requires a very skilled and specialized team.</a:t>
            </a:r>
          </a:p>
          <a:p>
            <a:pPr lvl="1" marL="1058778" indent="-601578" algn="l">
              <a:spcBef>
                <a:spcPts val="2700"/>
              </a:spcBef>
              <a:defRPr b="0" sz="5000"/>
            </a:pPr>
            <a:r>
              <a:t>Seriously have a very good reason for doing this.</a:t>
            </a:r>
          </a:p>
          <a:p>
            <a:pPr lvl="1" marL="1058778" indent="-601578" algn="l">
              <a:spcBef>
                <a:spcPts val="2700"/>
              </a:spcBef>
              <a:defRPr b="0" sz="5000"/>
            </a:pPr>
            <a:r>
              <a:t>Cost at very high scale. When pennies will turn into significant cost advantages.</a:t>
            </a:r>
          </a:p>
          <a:p>
            <a:pPr lvl="1" marL="1058778" indent="-601578" algn="l">
              <a:spcBef>
                <a:spcPts val="2700"/>
              </a:spcBef>
              <a:defRPr b="0" sz="5000"/>
            </a:pPr>
            <a:r>
              <a:t>Compliance.</a:t>
            </a:r>
          </a:p>
          <a:p>
            <a:pPr lvl="1" marL="1058778" indent="-601578" algn="l">
              <a:spcBef>
                <a:spcPts val="2700"/>
              </a:spcBef>
              <a:defRPr b="0" sz="5000"/>
            </a:pPr>
            <a:r>
              <a:t>You need to avoid downtime even when major cloud platforms </a:t>
            </a:r>
            <a:br/>
            <a:r>
              <a:t>are having outages.move resources. Either virtualized or </a:t>
            </a:r>
            <a:br/>
            <a:r>
              <a:t>hot swapping on racks.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Bringing Containers  to Production"/>
          <p:cNvSpPr txBox="1"/>
          <p:nvPr>
            <p:ph type="body" idx="13"/>
          </p:nvPr>
        </p:nvSpPr>
        <p:spPr>
          <a:xfrm>
            <a:off x="4599309" y="4551680"/>
            <a:ext cx="15185382" cy="3393441"/>
          </a:xfrm>
          <a:prstGeom prst="rect">
            <a:avLst/>
          </a:prstGeom>
        </p:spPr>
        <p:txBody>
          <a:bodyPr/>
          <a:lstStyle/>
          <a:p>
            <a:pPr>
              <a:lnSpc>
                <a:spcPct val="80000"/>
              </a:lnSpc>
            </a:pPr>
            <a:r>
              <a:t>Bringing Containers </a:t>
            </a:r>
            <a:br/>
            <a:r>
              <a:t>to Production</a:t>
            </a:r>
          </a:p>
        </p:txBody>
      </p:sp>
      <p:sp>
        <p:nvSpPr>
          <p:cNvPr id="137" name="A brief overview of orchestration technologies."/>
          <p:cNvSpPr txBox="1"/>
          <p:nvPr/>
        </p:nvSpPr>
        <p:spPr>
          <a:xfrm>
            <a:off x="4880471" y="8604250"/>
            <a:ext cx="14623059" cy="9525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90000"/>
              </a:lnSpc>
              <a:defRPr b="0" i="0" sz="5600">
                <a:solidFill>
                  <a:srgbClr val="404041"/>
                </a:solidFill>
              </a:defRPr>
            </a:lvl1pPr>
          </a:lstStyle>
          <a:p>
            <a:pPr/>
            <a:r>
              <a:t>A brief overview of orchestration technologies.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Running Your Own Kubernetes or  Apache Mesos"/>
          <p:cNvSpPr txBox="1"/>
          <p:nvPr/>
        </p:nvSpPr>
        <p:spPr>
          <a:xfrm>
            <a:off x="1172209" y="828040"/>
            <a:ext cx="22475330" cy="2661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Running Your Own Kubernetes or </a:t>
            </a:r>
            <a:br/>
            <a:r>
              <a:t>Apache Mesos</a:t>
            </a:r>
          </a:p>
        </p:txBody>
      </p:sp>
      <p:sp>
        <p:nvSpPr>
          <p:cNvPr id="191" name="You add a need to have dedicated admins who are experienced in running the k8s service, rather than using it.…"/>
          <p:cNvSpPr txBox="1"/>
          <p:nvPr/>
        </p:nvSpPr>
        <p:spPr>
          <a:xfrm>
            <a:off x="1266864" y="4240231"/>
            <a:ext cx="21521143" cy="6807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01579" indent="-601579">
              <a:lnSpc>
                <a:spcPct val="100000"/>
              </a:lnSpc>
              <a:spcBef>
                <a:spcPts val="2700"/>
              </a:spcBef>
              <a:buClr>
                <a:srgbClr val="DE3226"/>
              </a:buClr>
              <a:buSzPct val="75000"/>
              <a:buChar char="•"/>
              <a:defRPr b="0" i="0" sz="5000">
                <a:solidFill>
                  <a:srgbClr val="404041"/>
                </a:solidFill>
              </a:defRPr>
            </a:pPr>
            <a:r>
              <a:t>You add a need to have dedicated admins who are experienced in running the k8s service, rather than using it.</a:t>
            </a:r>
          </a:p>
          <a:p>
            <a:pPr lvl="1" marL="1058778" indent="-601578">
              <a:lnSpc>
                <a:spcPct val="100000"/>
              </a:lnSpc>
              <a:spcBef>
                <a:spcPts val="2700"/>
              </a:spcBef>
              <a:buClr>
                <a:srgbClr val="DE3226"/>
              </a:buClr>
              <a:buSzPct val="75000"/>
              <a:buChar char="•"/>
              <a:defRPr b="0" i="0" sz="5000">
                <a:solidFill>
                  <a:srgbClr val="404041"/>
                </a:solidFill>
              </a:defRPr>
            </a:pPr>
            <a:r>
              <a:t>And using it is complex enough.</a:t>
            </a:r>
          </a:p>
          <a:p>
            <a:pPr marL="601579" indent="-601579">
              <a:lnSpc>
                <a:spcPct val="100000"/>
              </a:lnSpc>
              <a:spcBef>
                <a:spcPts val="2700"/>
              </a:spcBef>
              <a:buClr>
                <a:srgbClr val="DE3226"/>
              </a:buClr>
              <a:buSzPct val="75000"/>
              <a:buChar char="•"/>
              <a:defRPr b="0" i="0" sz="5000">
                <a:solidFill>
                  <a:srgbClr val="404041"/>
                </a:solidFill>
              </a:defRPr>
            </a:pPr>
            <a:r>
              <a:t>Apache Mesos is another, often overlooked orchestrator.</a:t>
            </a:r>
          </a:p>
          <a:p>
            <a:pPr lvl="1" marL="1058778" indent="-601578">
              <a:lnSpc>
                <a:spcPct val="100000"/>
              </a:lnSpc>
              <a:spcBef>
                <a:spcPts val="2700"/>
              </a:spcBef>
              <a:buClr>
                <a:srgbClr val="DE3226"/>
              </a:buClr>
              <a:buSzPct val="75000"/>
              <a:buChar char="•"/>
              <a:defRPr b="0" i="0" sz="5000">
                <a:solidFill>
                  <a:srgbClr val="404041"/>
                </a:solidFill>
              </a:defRPr>
            </a:pPr>
            <a:r>
              <a:t>Still a complex service to manage.</a:t>
            </a:r>
          </a:p>
          <a:p>
            <a:pPr lvl="1" marL="1058778" indent="-601578">
              <a:lnSpc>
                <a:spcPct val="100000"/>
              </a:lnSpc>
              <a:spcBef>
                <a:spcPts val="2700"/>
              </a:spcBef>
              <a:buClr>
                <a:srgbClr val="DE3226"/>
              </a:buClr>
              <a:buSzPct val="75000"/>
              <a:buChar char="•"/>
              <a:defRPr b="0" i="0" sz="5000">
                <a:solidFill>
                  <a:srgbClr val="404041"/>
                </a:solidFill>
              </a:defRPr>
            </a:pPr>
            <a:r>
              <a:t>A good option if you can’t containerize, or have to containerize over a long period of time.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Bare Metal vs Virtualized…"/>
          <p:cNvSpPr txBox="1"/>
          <p:nvPr>
            <p:ph type="body" idx="14"/>
          </p:nvPr>
        </p:nvSpPr>
        <p:spPr>
          <a:xfrm>
            <a:off x="1266864" y="4222750"/>
            <a:ext cx="21521143" cy="3492500"/>
          </a:xfrm>
          <a:prstGeom prst="rect">
            <a:avLst/>
          </a:prstGeom>
        </p:spPr>
        <p:txBody>
          <a:bodyPr/>
          <a:lstStyle/>
          <a:p>
            <a:pPr marL="601579" indent="-601579" algn="l">
              <a:spcBef>
                <a:spcPts val="2700"/>
              </a:spcBef>
              <a:defRPr b="0" sz="5000"/>
            </a:pPr>
            <a:r>
              <a:t>Bare Metal vs Virtualized</a:t>
            </a:r>
          </a:p>
          <a:p>
            <a:pPr lvl="1" marL="1058778" indent="-601578" algn="l">
              <a:spcBef>
                <a:spcPts val="2700"/>
              </a:spcBef>
              <a:defRPr b="0" sz="5000"/>
            </a:pPr>
            <a:r>
              <a:t>Dependent on needs but running k8s on your own hardware is clearly a </a:t>
            </a:r>
            <a:br/>
            <a:r>
              <a:t>task for organizations with the capability to add/remove resources. </a:t>
            </a:r>
            <a:br/>
            <a:r>
              <a:t>Either virtualized or hot swapping on racks.</a:t>
            </a:r>
          </a:p>
        </p:txBody>
      </p:sp>
      <p:sp>
        <p:nvSpPr>
          <p:cNvPr id="194" name="Running Your Own Kubernetes or  Apache Mesos"/>
          <p:cNvSpPr txBox="1"/>
          <p:nvPr/>
        </p:nvSpPr>
        <p:spPr>
          <a:xfrm>
            <a:off x="1172209" y="828040"/>
            <a:ext cx="22475330" cy="2661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Running Your Own Kubernetes or </a:t>
            </a:r>
            <a:br/>
            <a:r>
              <a:t>Apache Mesos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Thank You!"/>
          <p:cNvSpPr txBox="1"/>
          <p:nvPr>
            <p:ph type="body" idx="13"/>
          </p:nvPr>
        </p:nvSpPr>
        <p:spPr>
          <a:prstGeom prst="rect">
            <a:avLst/>
          </a:prstGeom>
        </p:spPr>
        <p:txBody>
          <a:bodyPr/>
          <a:lstStyle/>
          <a:p>
            <a:pPr/>
            <a:r>
              <a:t>Thank You!</a:t>
            </a:r>
          </a:p>
        </p:txBody>
      </p:sp>
      <p:sp>
        <p:nvSpPr>
          <p:cNvPr id="197" name="rich.allen@bixal.com…"/>
          <p:cNvSpPr txBox="1"/>
          <p:nvPr>
            <p:ph type="body" idx="14"/>
          </p:nvPr>
        </p:nvSpPr>
        <p:spPr>
          <a:xfrm>
            <a:off x="9112708" y="7270750"/>
            <a:ext cx="6158584" cy="1968501"/>
          </a:xfrm>
          <a:prstGeom prst="rect">
            <a:avLst/>
          </a:prstGeom>
        </p:spPr>
        <p:txBody>
          <a:bodyPr/>
          <a:lstStyle/>
          <a:p>
            <a:pPr marL="0" indent="0">
              <a:spcBef>
                <a:spcPts val="2700"/>
              </a:spcBef>
              <a:buClrTx/>
              <a:buSzTx/>
              <a:buNone/>
              <a:defRPr b="0" sz="5000">
                <a:solidFill>
                  <a:srgbClr val="FFFFFF"/>
                </a:solidFill>
              </a:defRPr>
            </a:pPr>
            <a:r>
              <a:t>rich.allen@bixal.com</a:t>
            </a:r>
          </a:p>
          <a:p>
            <a:pPr marL="0" indent="0">
              <a:spcBef>
                <a:spcPts val="2700"/>
              </a:spcBef>
              <a:buClrTx/>
              <a:buSzTx/>
              <a:buNone/>
              <a:defRPr b="0" sz="5000">
                <a:solidFill>
                  <a:srgbClr val="FFFFFF"/>
                </a:solidFill>
              </a:defRPr>
            </a:pPr>
            <a:r>
              <a:rPr u="sng">
                <a:hlinkClick r:id="rId2" invalidUrl="" action="" tgtFrame="" tooltip="" history="1" highlightClick="0" endSnd="0"/>
              </a:rPr>
              <a:t>https://bixal.com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Introductions"/>
          <p:cNvSpPr txBox="1"/>
          <p:nvPr>
            <p:ph type="body" idx="13"/>
          </p:nvPr>
        </p:nvSpPr>
        <p:spPr>
          <a:prstGeom prst="rect">
            <a:avLst/>
          </a:prstGeom>
        </p:spPr>
        <p:txBody>
          <a:bodyPr/>
          <a:lstStyle/>
          <a:p>
            <a:pPr/>
            <a:r>
              <a:t>Introductions</a:t>
            </a:r>
          </a:p>
        </p:txBody>
      </p:sp>
      <p:sp>
        <p:nvSpPr>
          <p:cNvPr id="140" name="Richard Allen…"/>
          <p:cNvSpPr txBox="1"/>
          <p:nvPr>
            <p:ph type="body" idx="14"/>
          </p:nvPr>
        </p:nvSpPr>
        <p:spPr>
          <a:xfrm>
            <a:off x="1279564" y="3314700"/>
            <a:ext cx="21521143" cy="4495801"/>
          </a:xfrm>
          <a:prstGeom prst="rect">
            <a:avLst/>
          </a:prstGeom>
        </p:spPr>
        <p:txBody>
          <a:bodyPr/>
          <a:lstStyle/>
          <a:p>
            <a:pPr marL="0" indent="0" algn="l">
              <a:spcBef>
                <a:spcPts val="4200"/>
              </a:spcBef>
              <a:buClrTx/>
              <a:buSzTx/>
              <a:buNone/>
              <a:defRPr sz="6200"/>
            </a:pPr>
            <a:r>
              <a:t>Richard Allen</a:t>
            </a:r>
          </a:p>
          <a:p>
            <a:pPr lvl="1" marL="1058778" indent="-601578" algn="l">
              <a:spcBef>
                <a:spcPts val="2700"/>
              </a:spcBef>
              <a:defRPr b="0" sz="5000"/>
            </a:pPr>
            <a:r>
              <a:t>Lead Systems Developer &amp; Continuous Integration Engineer.</a:t>
            </a:r>
          </a:p>
          <a:p>
            <a:pPr lvl="1" marL="1058778" indent="-601578" algn="l">
              <a:spcBef>
                <a:spcPts val="2700"/>
              </a:spcBef>
              <a:defRPr b="0" sz="5000"/>
            </a:pPr>
            <a:r>
              <a:t>Got started with Drupal in 2009.</a:t>
            </a:r>
          </a:p>
          <a:p>
            <a:pPr lvl="1" marL="1058778" indent="-601578" algn="l">
              <a:spcBef>
                <a:spcPts val="2700"/>
              </a:spcBef>
              <a:defRPr b="0" sz="5000"/>
            </a:pPr>
            <a:r>
              <a:t>Started transitioning to ‘Ops’ in 2013-ish.</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Introductions"/>
          <p:cNvSpPr txBox="1"/>
          <p:nvPr>
            <p:ph type="body" idx="13"/>
          </p:nvPr>
        </p:nvSpPr>
        <p:spPr>
          <a:prstGeom prst="rect">
            <a:avLst/>
          </a:prstGeom>
        </p:spPr>
        <p:txBody>
          <a:bodyPr/>
          <a:lstStyle/>
          <a:p>
            <a:pPr/>
            <a:r>
              <a:t>Introductions</a:t>
            </a:r>
          </a:p>
        </p:txBody>
      </p:sp>
      <p:sp>
        <p:nvSpPr>
          <p:cNvPr id="143" name="Bixal…"/>
          <p:cNvSpPr txBox="1"/>
          <p:nvPr>
            <p:ph type="body" idx="14"/>
          </p:nvPr>
        </p:nvSpPr>
        <p:spPr>
          <a:xfrm>
            <a:off x="1279564" y="3344881"/>
            <a:ext cx="21521143" cy="7886701"/>
          </a:xfrm>
          <a:prstGeom prst="rect">
            <a:avLst/>
          </a:prstGeom>
        </p:spPr>
        <p:txBody>
          <a:bodyPr/>
          <a:lstStyle/>
          <a:p>
            <a:pPr marL="0" indent="0" algn="l">
              <a:spcBef>
                <a:spcPts val="4200"/>
              </a:spcBef>
              <a:buClrTx/>
              <a:buSzTx/>
              <a:buNone/>
              <a:defRPr sz="6200"/>
            </a:pPr>
            <a:r>
              <a:t>Bixal</a:t>
            </a:r>
          </a:p>
          <a:p>
            <a:pPr lvl="1" marL="1220742" indent="-763542" algn="l">
              <a:spcBef>
                <a:spcPts val="2700"/>
              </a:spcBef>
              <a:defRPr b="0" sz="5000"/>
            </a:pPr>
            <a:r>
              <a:t>Digital agency supporting mostly federal projects across the board from HHS to .mil.</a:t>
            </a:r>
          </a:p>
          <a:p>
            <a:pPr lvl="1" marL="1220742" indent="-763542" algn="l">
              <a:spcBef>
                <a:spcPts val="2700"/>
              </a:spcBef>
              <a:defRPr b="0" sz="5000"/>
            </a:pPr>
            <a:r>
              <a:t>We also do a bit of for-profit and non-profit work as well.</a:t>
            </a:r>
          </a:p>
          <a:p>
            <a:pPr lvl="1" marL="1220742" indent="-763542" algn="l">
              <a:spcBef>
                <a:spcPts val="2700"/>
              </a:spcBef>
              <a:defRPr b="0" sz="5000"/>
            </a:pPr>
            <a:r>
              <a:t>Currently we work in Php, Ruby, Node, and in general whatever is a good tool for the job. We are creating internal projects in Python and Go. The majority of our projects include Drupal as a CMS.</a:t>
            </a:r>
          </a:p>
          <a:p>
            <a:pPr lvl="1" marL="1220742" indent="-763542" algn="l">
              <a:spcBef>
                <a:spcPts val="2700"/>
              </a:spcBef>
              <a:defRPr b="0" sz="5000"/>
            </a:pPr>
            <a:r>
              <a:t>Application development, lots of Drupal, lots of react and angular.</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Topics"/>
          <p:cNvSpPr txBox="1"/>
          <p:nvPr>
            <p:ph type="body" idx="13"/>
          </p:nvPr>
        </p:nvSpPr>
        <p:spPr>
          <a:prstGeom prst="rect">
            <a:avLst/>
          </a:prstGeom>
        </p:spPr>
        <p:txBody>
          <a:bodyPr/>
          <a:lstStyle/>
          <a:p>
            <a:pPr/>
            <a:r>
              <a:t>Topics</a:t>
            </a:r>
          </a:p>
        </p:txBody>
      </p:sp>
      <p:sp>
        <p:nvSpPr>
          <p:cNvPr id="146" name="Architecting a solution appropriate for the problem at hand.…"/>
          <p:cNvSpPr txBox="1"/>
          <p:nvPr/>
        </p:nvSpPr>
        <p:spPr>
          <a:xfrm>
            <a:off x="1279564" y="4062431"/>
            <a:ext cx="21521143" cy="612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1058778" indent="-601578">
              <a:lnSpc>
                <a:spcPct val="100000"/>
              </a:lnSpc>
              <a:spcBef>
                <a:spcPts val="2700"/>
              </a:spcBef>
              <a:buClr>
                <a:srgbClr val="DE3226"/>
              </a:buClr>
              <a:buSzPct val="75000"/>
              <a:buChar char="•"/>
              <a:defRPr b="0" i="0" sz="5000">
                <a:solidFill>
                  <a:srgbClr val="404041"/>
                </a:solidFill>
              </a:defRPr>
            </a:pPr>
            <a:r>
              <a:t>Architecting a solution appropriate for the problem at hand.</a:t>
            </a:r>
          </a:p>
          <a:p>
            <a:pPr marL="1058778" indent="-601578">
              <a:lnSpc>
                <a:spcPct val="100000"/>
              </a:lnSpc>
              <a:spcBef>
                <a:spcPts val="2700"/>
              </a:spcBef>
              <a:buClr>
                <a:srgbClr val="DE3226"/>
              </a:buClr>
              <a:buSzPct val="75000"/>
              <a:buChar char="•"/>
              <a:defRPr b="0" i="0" sz="5000">
                <a:solidFill>
                  <a:srgbClr val="404041"/>
                </a:solidFill>
              </a:defRPr>
            </a:pPr>
            <a:r>
              <a:t>Staffing and support.</a:t>
            </a:r>
          </a:p>
          <a:p>
            <a:pPr marL="1058778" indent="-601578">
              <a:lnSpc>
                <a:spcPct val="100000"/>
              </a:lnSpc>
              <a:spcBef>
                <a:spcPts val="2700"/>
              </a:spcBef>
              <a:buClr>
                <a:srgbClr val="DE3226"/>
              </a:buClr>
              <a:buSzPct val="75000"/>
              <a:buChar char="•"/>
              <a:defRPr b="0" i="0" sz="5000">
                <a:solidFill>
                  <a:srgbClr val="404041"/>
                </a:solidFill>
              </a:defRPr>
            </a:pPr>
            <a:r>
              <a:t>The use case for containers: Pre-packaged Platforms, Docker run + compose, Elastic Beanstalk, Nomad , Docker swarm, ECS + EC2, Opinionated Orchestration Packages (Rancher, Openshift, CoreOS, etc.), EKS/GKE/AKS aka Kubernetes (k8s) as a service, AWS Fargate, k8s/Mesos on virtualized servers and bare metal</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8" name="could-should.jpg" descr="could-should.jpg"/>
          <p:cNvPicPr>
            <a:picLocks noChangeAspect="1"/>
          </p:cNvPicPr>
          <p:nvPr/>
        </p:nvPicPr>
        <p:blipFill>
          <a:blip r:embed="rId2">
            <a:extLst/>
          </a:blip>
          <a:srcRect l="3995" t="0" r="3995" b="0"/>
          <a:stretch>
            <a:fillRect/>
          </a:stretch>
        </p:blipFill>
        <p:spPr>
          <a:xfrm>
            <a:off x="3899126" y="913975"/>
            <a:ext cx="16811589" cy="9931517"/>
          </a:xfrm>
          <a:prstGeom prst="rect">
            <a:avLst/>
          </a:prstGeom>
          <a:ln w="12700">
            <a:miter lim="400000"/>
          </a:ln>
        </p:spPr>
      </p:pic>
      <p:sp>
        <p:nvSpPr>
          <p:cNvPr id="149" name="So on to production?!!  Not quite yet…"/>
          <p:cNvSpPr txBox="1"/>
          <p:nvPr/>
        </p:nvSpPr>
        <p:spPr>
          <a:xfrm>
            <a:off x="588732" y="10972800"/>
            <a:ext cx="23206535" cy="193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a:defRPr sz="12000">
                <a:solidFill>
                  <a:srgbClr val="53585F"/>
                </a:solidFill>
              </a:defRPr>
            </a:pPr>
            <a:r>
              <a:t>So on to production?!!  </a:t>
            </a:r>
            <a:r>
              <a:rPr sz="6500"/>
              <a:t>Not quite yet…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Before You Go Live"/>
          <p:cNvSpPr txBox="1"/>
          <p:nvPr>
            <p:ph type="body" idx="13"/>
          </p:nvPr>
        </p:nvSpPr>
        <p:spPr>
          <a:prstGeom prst="rect">
            <a:avLst/>
          </a:prstGeom>
        </p:spPr>
        <p:txBody>
          <a:bodyPr/>
          <a:lstStyle/>
          <a:p>
            <a:pPr/>
            <a:r>
              <a:t>Before You Go Live</a:t>
            </a:r>
          </a:p>
        </p:txBody>
      </p:sp>
      <p:sp>
        <p:nvSpPr>
          <p:cNvPr id="152" name="Containers solve many issues. They also require maintenance and support.…"/>
          <p:cNvSpPr txBox="1"/>
          <p:nvPr>
            <p:ph type="body" idx="14"/>
          </p:nvPr>
        </p:nvSpPr>
        <p:spPr>
          <a:xfrm>
            <a:off x="1279564" y="2970231"/>
            <a:ext cx="21521143" cy="8255001"/>
          </a:xfrm>
          <a:prstGeom prst="rect">
            <a:avLst/>
          </a:prstGeom>
        </p:spPr>
        <p:txBody>
          <a:bodyPr/>
          <a:lstStyle/>
          <a:p>
            <a:pPr marL="601578" indent="-601578" algn="l">
              <a:spcBef>
                <a:spcPts val="2700"/>
              </a:spcBef>
              <a:defRPr b="0" sz="5000"/>
            </a:pPr>
            <a:r>
              <a:t>Containers solve many issues. They also require maintenance and support.</a:t>
            </a:r>
          </a:p>
          <a:p>
            <a:pPr marL="601578" indent="-601578" algn="l">
              <a:spcBef>
                <a:spcPts val="2700"/>
              </a:spcBef>
              <a:defRPr b="0" sz="5000"/>
            </a:pPr>
            <a:r>
              <a:t>Is our company proficient enough in docker? </a:t>
            </a:r>
          </a:p>
          <a:p>
            <a:pPr lvl="1" marL="1058778" indent="-601578" algn="l">
              <a:spcBef>
                <a:spcPts val="2700"/>
              </a:spcBef>
              <a:defRPr b="0" sz="5000"/>
            </a:pPr>
            <a:r>
              <a:t>How do I import a backup database in case of emergency?</a:t>
            </a:r>
          </a:p>
          <a:p>
            <a:pPr lvl="1" marL="1058778" indent="-601578" algn="l">
              <a:spcBef>
                <a:spcPts val="2700"/>
              </a:spcBef>
              <a:defRPr b="0" sz="5000"/>
            </a:pPr>
            <a:r>
              <a:t>cat /path/to/mysql.sql | docker exec -i &lt;CONTAINER_NAME&gt; drush sqlc</a:t>
            </a:r>
          </a:p>
          <a:p>
            <a:pPr marL="601578" indent="-601578" algn="l">
              <a:spcBef>
                <a:spcPts val="2700"/>
              </a:spcBef>
              <a:defRPr b="0" sz="5000"/>
            </a:pPr>
            <a:r>
              <a:t>Have we come up with a logging strategy?</a:t>
            </a:r>
          </a:p>
          <a:p>
            <a:pPr marL="601578" indent="-601578" algn="l">
              <a:spcBef>
                <a:spcPts val="2700"/>
              </a:spcBef>
              <a:defRPr b="0" sz="5000"/>
            </a:pPr>
            <a:r>
              <a:t>Are we building lightweight images that are quick to deploy?</a:t>
            </a:r>
          </a:p>
          <a:p>
            <a:pPr marL="601578" indent="-601578" algn="l">
              <a:spcBef>
                <a:spcPts val="2700"/>
              </a:spcBef>
              <a:defRPr b="0" sz="5000"/>
            </a:pPr>
            <a:r>
              <a:t>Are we running security and vulnerability scans on our base images?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Last Questions and Using Platforms"/>
          <p:cNvSpPr txBox="1"/>
          <p:nvPr>
            <p:ph type="body" idx="13"/>
          </p:nvPr>
        </p:nvSpPr>
        <p:spPr>
          <a:prstGeom prst="rect">
            <a:avLst/>
          </a:prstGeom>
        </p:spPr>
        <p:txBody>
          <a:bodyPr/>
          <a:lstStyle/>
          <a:p>
            <a:pPr/>
            <a:r>
              <a:t>Last Questions and Using Platforms</a:t>
            </a:r>
          </a:p>
        </p:txBody>
      </p:sp>
      <p:sp>
        <p:nvSpPr>
          <p:cNvPr id="155" name="Does my application have needs outside of a pre-packaged platform?…"/>
          <p:cNvSpPr txBox="1"/>
          <p:nvPr>
            <p:ph type="body" idx="14"/>
          </p:nvPr>
        </p:nvSpPr>
        <p:spPr>
          <a:xfrm>
            <a:off x="1241464" y="3346450"/>
            <a:ext cx="21521143" cy="9359901"/>
          </a:xfrm>
          <a:prstGeom prst="rect">
            <a:avLst/>
          </a:prstGeom>
        </p:spPr>
        <p:txBody>
          <a:bodyPr/>
          <a:lstStyle/>
          <a:p>
            <a:pPr marL="601578" indent="-601578" algn="l">
              <a:spcBef>
                <a:spcPts val="2700"/>
              </a:spcBef>
              <a:defRPr b="0" sz="5000"/>
            </a:pPr>
            <a:r>
              <a:t>Does my application have needs outside of a pre-packaged platform?</a:t>
            </a:r>
          </a:p>
          <a:p>
            <a:pPr marL="601578" indent="-601578" algn="l">
              <a:spcBef>
                <a:spcPts val="2700"/>
              </a:spcBef>
              <a:defRPr b="0" sz="5000"/>
            </a:pPr>
            <a:r>
              <a:t>In general, when a platform is available and fits your need, it’s going to be more cost effective.</a:t>
            </a:r>
          </a:p>
          <a:p>
            <a:pPr marL="601578" indent="-601578" algn="l">
              <a:spcBef>
                <a:spcPts val="2700"/>
              </a:spcBef>
              <a:defRPr b="0" sz="5000"/>
            </a:pPr>
            <a:r>
              <a:t>Typical Drupal applications DON’T warrant custom infrastructure.</a:t>
            </a:r>
          </a:p>
          <a:p>
            <a:pPr marL="601578" indent="-601578" algn="l">
              <a:spcBef>
                <a:spcPts val="2700"/>
              </a:spcBef>
              <a:defRPr b="0" sz="5000"/>
            </a:pPr>
            <a:r>
              <a:t>Platforms typically provide out of the box:</a:t>
            </a:r>
          </a:p>
          <a:p>
            <a:pPr lvl="1" marL="1058778" indent="-601578" algn="l">
              <a:spcBef>
                <a:spcPts val="2700"/>
              </a:spcBef>
              <a:defRPr b="0" sz="5000"/>
            </a:pPr>
            <a:r>
              <a:t>High availability</a:t>
            </a:r>
          </a:p>
          <a:p>
            <a:pPr lvl="1" marL="1058778" indent="-601578" algn="l">
              <a:spcBef>
                <a:spcPts val="2700"/>
              </a:spcBef>
              <a:defRPr b="0" sz="5000"/>
            </a:pPr>
            <a:r>
              <a:t>Logging</a:t>
            </a:r>
          </a:p>
          <a:p>
            <a:pPr lvl="1" marL="1058778" indent="-601578" algn="l">
              <a:spcBef>
                <a:spcPts val="2700"/>
              </a:spcBef>
              <a:defRPr b="0" sz="5000"/>
            </a:pPr>
            <a:r>
              <a:t>Workflows</a:t>
            </a:r>
          </a:p>
          <a:p>
            <a:pPr lvl="1" marL="1058778" indent="-601578" algn="l">
              <a:spcBef>
                <a:spcPts val="2700"/>
              </a:spcBef>
              <a:defRPr b="0" sz="5000"/>
            </a:pPr>
            <a:r>
              <a:t>Backup and restoration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Docker Run and Compose"/>
          <p:cNvSpPr txBox="1"/>
          <p:nvPr>
            <p:ph type="body" idx="13"/>
          </p:nvPr>
        </p:nvSpPr>
        <p:spPr>
          <a:prstGeom prst="rect">
            <a:avLst/>
          </a:prstGeom>
        </p:spPr>
        <p:txBody>
          <a:bodyPr/>
          <a:lstStyle/>
          <a:p>
            <a:pPr/>
            <a:r>
              <a:t>Docker Run and Compose</a:t>
            </a:r>
          </a:p>
        </p:txBody>
      </p:sp>
      <p:sp>
        <p:nvSpPr>
          <p:cNvPr id="158" name="This is a really great simple solution.…"/>
          <p:cNvSpPr txBox="1"/>
          <p:nvPr>
            <p:ph type="body" idx="14"/>
          </p:nvPr>
        </p:nvSpPr>
        <p:spPr>
          <a:xfrm>
            <a:off x="1266864" y="3371850"/>
            <a:ext cx="21521143" cy="9359901"/>
          </a:xfrm>
          <a:prstGeom prst="rect">
            <a:avLst/>
          </a:prstGeom>
        </p:spPr>
        <p:txBody>
          <a:bodyPr/>
          <a:lstStyle/>
          <a:p>
            <a:pPr marL="601578" indent="-601578" algn="l">
              <a:spcBef>
                <a:spcPts val="2700"/>
              </a:spcBef>
              <a:defRPr b="0" sz="5000"/>
            </a:pPr>
            <a:r>
              <a:t>This is a really great simple solution.</a:t>
            </a:r>
          </a:p>
          <a:p>
            <a:pPr lvl="1" marL="1058778" indent="-601578" algn="l">
              <a:spcBef>
                <a:spcPts val="2700"/>
              </a:spcBef>
              <a:defRPr b="0" sz="5000"/>
            </a:pPr>
            <a:r>
              <a:t>Low complexity, not a high barrier to entry.</a:t>
            </a:r>
          </a:p>
          <a:p>
            <a:pPr lvl="1" marL="1058778" indent="-601578" algn="l">
              <a:spcBef>
                <a:spcPts val="2700"/>
              </a:spcBef>
              <a:defRPr b="0" sz="5000"/>
            </a:pPr>
            <a:r>
              <a:t>Easy to troubleshoot.</a:t>
            </a:r>
          </a:p>
          <a:p>
            <a:pPr marL="601578" indent="-601578" algn="l">
              <a:spcBef>
                <a:spcPts val="2700"/>
              </a:spcBef>
              <a:defRPr b="0" sz="5000"/>
            </a:pPr>
            <a:r>
              <a:t>It lacks features needed for more complex applications.</a:t>
            </a:r>
          </a:p>
          <a:p>
            <a:pPr lvl="1" marL="1058778" indent="-601578" algn="l">
              <a:spcBef>
                <a:spcPts val="2700"/>
              </a:spcBef>
              <a:defRPr b="0" sz="5000"/>
            </a:pPr>
            <a:r>
              <a:t>Not high availably (although it can be with a lot of work or service).</a:t>
            </a:r>
          </a:p>
          <a:p>
            <a:pPr lvl="1" marL="1058778" indent="-601578" algn="l">
              <a:spcBef>
                <a:spcPts val="2700"/>
              </a:spcBef>
              <a:defRPr b="0" sz="5000"/>
            </a:pPr>
            <a:r>
              <a:t>More limited of resource management.</a:t>
            </a:r>
          </a:p>
          <a:p>
            <a:pPr lvl="1" marL="1058778" indent="-601578" algn="l">
              <a:spcBef>
                <a:spcPts val="2700"/>
              </a:spcBef>
              <a:defRPr b="0" sz="5000"/>
            </a:pPr>
            <a:r>
              <a:t>Not very manageable after a few containers. Lots of manual or very specialized automation.</a:t>
            </a:r>
          </a:p>
          <a:p>
            <a:pPr lvl="1" marL="1058778" indent="-601578" algn="l">
              <a:spcBef>
                <a:spcPts val="2700"/>
              </a:spcBef>
              <a:defRPr b="0" sz="5000"/>
            </a:pPr>
            <a:r>
              <a:t>Note: New feature in newest version of docker for k8s.</a:t>
            </a:r>
          </a:p>
        </p:txBody>
      </p:sp>
    </p:spTree>
  </p:cSld>
  <p:clrMapOvr>
    <a:masterClrMapping/>
  </p:clrMapOvr>
  <p:transition xmlns:p14="http://schemas.microsoft.com/office/powerpoint/2010/main" spd="med" advClick="1"/>
</p:sld>
</file>

<file path=ppt/theme/_rels/theme1.xml.rels><?xml version="1.0" encoding="UTF-8"?>
<Relationships xmlns="http://schemas.openxmlformats.org/package/2006/relationships"><Relationship Id="rId1" Type="http://schemas.openxmlformats.org/officeDocument/2006/relationships/image" Target="../media/image3.png"/></Relationships>

</file>

<file path=ppt/theme/_rels/theme2.xml.rels><?xml version="1.0" encoding="UTF-8"?>
<Relationships xmlns="http://schemas.openxmlformats.org/package/2006/relationships"><Relationship Id="rId1" Type="http://schemas.openxmlformats.org/officeDocument/2006/relationships/image" Target="../media/image4.png"/></Relationships>

</file>

<file path=ppt/theme/theme1.xml><?xml version="1.0" encoding="utf-8"?>
<a:theme xmlns:a="http://schemas.openxmlformats.org/drawingml/2006/main" xmlns:r="http://schemas.openxmlformats.org/officeDocument/2006/relationships" name="White">
  <a:themeElements>
    <a:clrScheme name="White">
      <a:dk1>
        <a:srgbClr val="B8DCDE"/>
      </a:dk1>
      <a:lt1>
        <a:srgbClr val="DE3226"/>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825500" rtl="0" fontAlgn="auto" latinLnBrk="0" hangingPunct="0">
          <a:lnSpc>
            <a:spcPct val="80000"/>
          </a:lnSpc>
          <a:spcBef>
            <a:spcPts val="0"/>
          </a:spcBef>
          <a:spcAft>
            <a:spcPts val="0"/>
          </a:spcAft>
          <a:buClrTx/>
          <a:buSzTx/>
          <a:buFontTx/>
          <a:buNone/>
          <a:tabLst/>
          <a:defRPr b="1" baseline="0" cap="none" i="1" spc="0" strike="noStrike" sz="9300" u="none" kumimoji="0" normalizeH="0">
            <a:ln>
              <a:noFill/>
            </a:ln>
            <a:solidFill>
              <a:srgbClr val="DE3226"/>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