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13" r:id="rId2"/>
    <p:sldId id="314" r:id="rId3"/>
    <p:sldId id="319" r:id="rId4"/>
    <p:sldId id="317" r:id="rId5"/>
    <p:sldId id="318" r:id="rId6"/>
    <p:sldId id="321" r:id="rId7"/>
    <p:sldId id="320" r:id="rId8"/>
    <p:sldId id="322" r:id="rId9"/>
    <p:sldId id="325" r:id="rId10"/>
    <p:sldId id="323" r:id="rId11"/>
    <p:sldId id="324" r:id="rId12"/>
    <p:sldId id="326" r:id="rId13"/>
  </p:sldIdLst>
  <p:sldSz cx="9144000" cy="6858000" type="overhead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D9247DE-0E69-4D13-BEE4-CB64DD9C04AD}">
          <p14:sldIdLst>
            <p14:sldId id="313"/>
            <p14:sldId id="314"/>
            <p14:sldId id="319"/>
            <p14:sldId id="317"/>
            <p14:sldId id="318"/>
            <p14:sldId id="321"/>
            <p14:sldId id="320"/>
            <p14:sldId id="322"/>
            <p14:sldId id="325"/>
            <p14:sldId id="323"/>
            <p14:sldId id="324"/>
            <p14:sldId id="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22">
          <p15:clr>
            <a:srgbClr val="A4A3A4"/>
          </p15:clr>
        </p15:guide>
        <p15:guide id="2" orient="horz" pos="1932">
          <p15:clr>
            <a:srgbClr val="A4A3A4"/>
          </p15:clr>
        </p15:guide>
        <p15:guide id="3" orient="horz" pos="1048">
          <p15:clr>
            <a:srgbClr val="A4A3A4"/>
          </p15:clr>
        </p15:guide>
        <p15:guide id="4" orient="horz" pos="3656">
          <p15:clr>
            <a:srgbClr val="A4A3A4"/>
          </p15:clr>
        </p15:guide>
        <p15:guide id="5" pos="312">
          <p15:clr>
            <a:srgbClr val="A4A3A4"/>
          </p15:clr>
        </p15:guide>
        <p15:guide id="6" pos="1406">
          <p15:clr>
            <a:srgbClr val="A4A3A4"/>
          </p15:clr>
        </p15:guide>
        <p15:guide id="7" pos="5469">
          <p15:clr>
            <a:srgbClr val="A4A3A4"/>
          </p15:clr>
        </p15:guide>
        <p15:guide id="8" pos="29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nning Baldauf" initials="HB" lastIdx="8" clrIdx="0"/>
  <p:cmAuthor id="1" name="Kirstin Kunath" initials="KK" lastIdx="7" clrIdx="1"/>
  <p:cmAuthor id="2" name="Christian Bläul " initials="CB " lastIdx="1" clrIdx="2"/>
  <p:cmAuthor id="3" name="Kirstin Frost" initials="KF" lastIdx="4" clrIdx="3"/>
  <p:cmAuthor id="4" name="Stephanie Eckert" initials="SE" lastIdx="5" clrIdx="4"/>
  <p:cmAuthor id="5" name="Christian Bläul" initials="CB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1BE40"/>
    <a:srgbClr val="077CBC"/>
    <a:srgbClr val="0E4D75"/>
    <a:srgbClr val="009900"/>
    <a:srgbClr val="37648C"/>
    <a:srgbClr val="6B6B6B"/>
    <a:srgbClr val="EDFFDD"/>
    <a:srgbClr val="E3FFC9"/>
    <a:srgbClr val="FFDBD5"/>
    <a:srgbClr val="E2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6" autoAdjust="0"/>
    <p:restoredTop sz="91608" autoAdjust="0"/>
  </p:normalViewPr>
  <p:slideViewPr>
    <p:cSldViewPr snapToGrid="0" showGuides="1">
      <p:cViewPr varScale="1">
        <p:scale>
          <a:sx n="107" d="100"/>
          <a:sy n="107" d="100"/>
        </p:scale>
        <p:origin x="1836" y="54"/>
      </p:cViewPr>
      <p:guideLst>
        <p:guide orient="horz" pos="822"/>
        <p:guide orient="horz" pos="1932"/>
        <p:guide orient="horz" pos="1048"/>
        <p:guide orient="horz" pos="3656"/>
        <p:guide pos="312"/>
        <p:guide pos="1406"/>
        <p:guide pos="5469"/>
        <p:guide pos="2914"/>
      </p:guideLst>
    </p:cSldViewPr>
  </p:slideViewPr>
  <p:outlineViewPr>
    <p:cViewPr>
      <p:scale>
        <a:sx n="33" d="100"/>
        <a:sy n="33" d="100"/>
      </p:scale>
      <p:origin x="0" y="25776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3330" y="-12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82111" cy="5089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111" tIns="49556" rIns="99111" bIns="49556" numCol="1" anchor="t" anchorCtr="0" compatLnSpc="1">
            <a:prstTxWarp prst="textNoShape">
              <a:avLst/>
            </a:prstTxWarp>
          </a:bodyPr>
          <a:lstStyle>
            <a:lvl1pPr defTabSz="990314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30453" y="1"/>
            <a:ext cx="3082110" cy="5089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111" tIns="49556" rIns="99111" bIns="49556" numCol="1" anchor="t" anchorCtr="0" compatLnSpc="1">
            <a:prstTxWarp prst="textNoShape">
              <a:avLst/>
            </a:prstTxWarp>
          </a:bodyPr>
          <a:lstStyle>
            <a:lvl1pPr algn="r" defTabSz="990314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751849"/>
            <a:ext cx="3082111" cy="5089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111" tIns="49556" rIns="99111" bIns="49556" numCol="1" anchor="b" anchorCtr="0" compatLnSpc="1">
            <a:prstTxWarp prst="textNoShape">
              <a:avLst/>
            </a:prstTxWarp>
          </a:bodyPr>
          <a:lstStyle>
            <a:lvl1pPr defTabSz="990314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30453" y="9751849"/>
            <a:ext cx="3082110" cy="5089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111" tIns="49556" rIns="99111" bIns="49556" numCol="1" anchor="b" anchorCtr="0" compatLnSpc="1">
            <a:prstTxWarp prst="textNoShape">
              <a:avLst/>
            </a:prstTxWarp>
          </a:bodyPr>
          <a:lstStyle>
            <a:lvl1pPr algn="r" defTabSz="990314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F0DEFED5-CD9D-4257-A43A-A1F4A8338F7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9490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82111" cy="5089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111" tIns="49556" rIns="99111" bIns="49556" numCol="1" anchor="t" anchorCtr="0" compatLnSpc="1">
            <a:prstTxWarp prst="textNoShape">
              <a:avLst/>
            </a:prstTxWarp>
          </a:bodyPr>
          <a:lstStyle>
            <a:lvl1pPr defTabSz="990314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30453" y="1"/>
            <a:ext cx="3082110" cy="5089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111" tIns="49556" rIns="99111" bIns="49556" numCol="1" anchor="t" anchorCtr="0" compatLnSpc="1">
            <a:prstTxWarp prst="textNoShape">
              <a:avLst/>
            </a:prstTxWarp>
          </a:bodyPr>
          <a:lstStyle>
            <a:lvl1pPr algn="r" defTabSz="990314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2825" y="763588"/>
            <a:ext cx="5089525" cy="381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8343" y="4834194"/>
            <a:ext cx="5215880" cy="46639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111" tIns="49556" rIns="99111" bIns="495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Hier klicken, um Master-Textformat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51849"/>
            <a:ext cx="3082111" cy="5089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111" tIns="49556" rIns="99111" bIns="49556" numCol="1" anchor="b" anchorCtr="0" compatLnSpc="1">
            <a:prstTxWarp prst="textNoShape">
              <a:avLst/>
            </a:prstTxWarp>
          </a:bodyPr>
          <a:lstStyle>
            <a:lvl1pPr defTabSz="990314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0453" y="9751849"/>
            <a:ext cx="3082110" cy="5089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111" tIns="49556" rIns="99111" bIns="49556" numCol="1" anchor="b" anchorCtr="0" compatLnSpc="1">
            <a:prstTxWarp prst="textNoShape">
              <a:avLst/>
            </a:prstTxWarp>
          </a:bodyPr>
          <a:lstStyle>
            <a:lvl1pPr algn="r" defTabSz="990314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F1A9F21-58E4-4E8C-8ECA-DE1FFF57F23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15739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84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6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</a:t>
            </a:r>
            <a:r>
              <a:rPr lang="fr-FR" dirty="0">
                <a:solidFill>
                  <a:srgbClr val="FF0000"/>
                </a:solidFill>
              </a:rPr>
              <a:t>glamanate</a:t>
            </a:r>
            <a:r>
              <a:rPr lang="fr-FR" dirty="0"/>
              <a:t>.com/blog/writing-better-drupal-code-static-analysis-using-phpstan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1A9F21-58E4-4E8C-8ECA-DE1FFF57F23B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100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910471"/>
            <a:ext cx="9144000" cy="1806561"/>
          </a:xfrm>
          <a:prstGeom prst="rect">
            <a:avLst/>
          </a:prstGeom>
          <a:solidFill>
            <a:srgbClr val="376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386904" y="2130687"/>
            <a:ext cx="7772400" cy="96596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lang="de-DE" sz="4000" b="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386904" y="3692624"/>
            <a:ext cx="6768752" cy="1752600"/>
          </a:xfrm>
          <a:prstGeom prst="rect">
            <a:avLst/>
          </a:prstGeom>
        </p:spPr>
        <p:txBody>
          <a:bodyPr tIns="36000">
            <a:normAutofit/>
          </a:bodyPr>
          <a:lstStyle>
            <a:lvl1pPr marL="0" indent="0" algn="l">
              <a:buNone/>
              <a:defRPr sz="2000">
                <a:solidFill>
                  <a:srgbClr val="6B6B6B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11" name="Picture 2" descr="N:\Lerche\Desktop\Quodata_Logo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" t="3331" r="3964" b="45126"/>
          <a:stretch/>
        </p:blipFill>
        <p:spPr bwMode="auto">
          <a:xfrm>
            <a:off x="6333976" y="4001480"/>
            <a:ext cx="2376264" cy="19016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76002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30438" y="312738"/>
            <a:ext cx="6424612" cy="582612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108200" y="1030288"/>
            <a:ext cx="6518275" cy="48085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7200" y="6124575"/>
            <a:ext cx="5715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D4E82-5429-445C-A3A7-525AC0F6D97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072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18338" y="312738"/>
            <a:ext cx="1636712" cy="5526087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108200" y="312738"/>
            <a:ext cx="4757738" cy="55260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7200" y="6124575"/>
            <a:ext cx="5715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90346-8CA6-40F5-871B-586CD42E503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482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363206" y="180000"/>
            <a:ext cx="7488376" cy="58470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lang="de-DE" sz="2400" b="0" kern="1200" dirty="0">
                <a:solidFill>
                  <a:srgbClr val="6B6B6B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Titelmasterformat durch Klicken bearbeiten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75450" y="549622"/>
            <a:ext cx="7488832" cy="4311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lang="de-DE" sz="1600" kern="1200" dirty="0" smtClean="0">
                <a:solidFill>
                  <a:srgbClr val="6B6B6B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noProof="0"/>
              <a:t>Textmasterformat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369658" y="1179736"/>
            <a:ext cx="8306030" cy="5001419"/>
          </a:xfrm>
          <a:prstGeom prst="rect">
            <a:avLst/>
          </a:prstGeom>
        </p:spPr>
        <p:txBody>
          <a:bodyPr rIns="0">
            <a:normAutofit/>
          </a:bodyPr>
          <a:lstStyle>
            <a:lvl1pPr marL="285750" indent="-285750">
              <a:spcAft>
                <a:spcPts val="600"/>
              </a:spcAft>
              <a:buFont typeface="Arial" pitchFamily="34" charset="0"/>
              <a:buChar char="•"/>
              <a:defRPr sz="1600">
                <a:solidFill>
                  <a:srgbClr val="6B6B6B"/>
                </a:solidFill>
                <a:latin typeface="Arial" pitchFamily="34" charset="0"/>
                <a:cs typeface="Arial" pitchFamily="34" charset="0"/>
              </a:defRPr>
            </a:lvl1pPr>
            <a:lvl2pPr marL="630238" indent="-268288">
              <a:spcAft>
                <a:spcPts val="600"/>
              </a:spcAft>
              <a:buFont typeface="Symbol" pitchFamily="18" charset="2"/>
              <a:buChar char="-"/>
              <a:defRPr sz="1600">
                <a:solidFill>
                  <a:srgbClr val="6B6B6B"/>
                </a:solidFill>
                <a:latin typeface="Arial" pitchFamily="34" charset="0"/>
                <a:cs typeface="Arial" pitchFamily="34" charset="0"/>
              </a:defRPr>
            </a:lvl2pPr>
            <a:lvl3pPr marL="982663" indent="-180975">
              <a:defRPr sz="1600">
                <a:solidFill>
                  <a:srgbClr val="6B6B6B"/>
                </a:solidFill>
                <a:latin typeface="Arial" pitchFamily="34" charset="0"/>
                <a:cs typeface="Arial" pitchFamily="34" charset="0"/>
              </a:defRPr>
            </a:lvl3pPr>
            <a:lvl4pPr marL="1527175" indent="-268288">
              <a:defRPr sz="1600">
                <a:solidFill>
                  <a:srgbClr val="6B6B6B"/>
                </a:solidFill>
                <a:latin typeface="Arial" pitchFamily="34" charset="0"/>
                <a:cs typeface="Arial" pitchFamily="34" charset="0"/>
              </a:defRPr>
            </a:lvl4pPr>
            <a:lvl5pPr marL="1974850" indent="-276225">
              <a:defRPr sz="1600">
                <a:solidFill>
                  <a:srgbClr val="6B6B6B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/>
              <a:t>Textmasterformat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8" name="Fußzeilenplatzhalter 4"/>
          <p:cNvSpPr>
            <a:spLocks noGrp="1"/>
          </p:cNvSpPr>
          <p:nvPr userDrawn="1"/>
        </p:nvSpPr>
        <p:spPr>
          <a:xfrm>
            <a:off x="404936" y="6457896"/>
            <a:ext cx="8599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Sansation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66100" algn="r"/>
              </a:tabLst>
              <a:defRPr/>
            </a:pPr>
            <a:br>
              <a:rPr lang="en-US" sz="1050" b="1" noProof="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050" b="1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Drupal &amp; PHPStan 	 </a:t>
            </a:r>
            <a:fld id="{0AE6A1DF-432D-43D3-84F3-A53AD88FE44A}" type="slidenum">
              <a:rPr lang="en-US" sz="1050" b="1" noProof="0" smtClean="0"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8166100" algn="r"/>
                </a:tabLst>
                <a:defRPr/>
              </a:pPr>
              <a:t>‹#›</a:t>
            </a:fld>
            <a:r>
              <a:rPr lang="en-US" sz="105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1062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7200" y="6124575"/>
            <a:ext cx="5715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9F005-6004-4F11-A119-35A12A401E4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379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30438" y="312738"/>
            <a:ext cx="6424612" cy="582612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108200" y="1030288"/>
            <a:ext cx="3182938" cy="48085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3538" y="1030288"/>
            <a:ext cx="3182937" cy="48085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7200" y="6124575"/>
            <a:ext cx="5715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7A295-9506-4641-85B8-6EE44C7F7BA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242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7200" y="6124575"/>
            <a:ext cx="5715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3537A-BC07-4565-B5BA-57B9EA591AC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633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30438" y="312738"/>
            <a:ext cx="6424612" cy="582612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7200" y="6124575"/>
            <a:ext cx="5715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B01E1-6A93-4F15-ACCD-6C559C26D6E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5305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7200" y="6124575"/>
            <a:ext cx="5715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8E1DD-161C-4CFD-B107-0525265C5DB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343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7200" y="6124575"/>
            <a:ext cx="5715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DCBDC-B3E9-44BB-B001-067161BDF26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0567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7200" y="6124575"/>
            <a:ext cx="5715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5D37E-14D3-46DB-99F9-BD9F5AF0109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311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115200"/>
            <a:ext cx="9144000" cy="865528"/>
          </a:xfrm>
          <a:prstGeom prst="rect">
            <a:avLst/>
          </a:prstGeom>
          <a:solidFill>
            <a:srgbClr val="ED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Picture 3" descr="N:\Lerche\Desktop\Quodata_Logo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8" r="10657" b="50897"/>
          <a:stretch/>
        </p:blipFill>
        <p:spPr bwMode="auto">
          <a:xfrm>
            <a:off x="7825800" y="116632"/>
            <a:ext cx="892800" cy="79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Gerade Verbindung 10"/>
          <p:cNvCxnSpPr/>
          <p:nvPr userDrawn="1"/>
        </p:nvCxnSpPr>
        <p:spPr>
          <a:xfrm>
            <a:off x="0" y="980728"/>
            <a:ext cx="9144000" cy="0"/>
          </a:xfrm>
          <a:prstGeom prst="line">
            <a:avLst/>
          </a:prstGeom>
          <a:ln w="50800">
            <a:solidFill>
              <a:srgbClr val="376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0" y="6429600"/>
            <a:ext cx="9144000" cy="428400"/>
          </a:xfrm>
          <a:prstGeom prst="rect">
            <a:avLst/>
          </a:prstGeom>
          <a:solidFill>
            <a:srgbClr val="37648C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0" y="116632"/>
            <a:ext cx="9144000" cy="0"/>
          </a:xfrm>
          <a:prstGeom prst="line">
            <a:avLst/>
          </a:prstGeom>
          <a:ln w="25400">
            <a:solidFill>
              <a:srgbClr val="376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D8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D8F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D8F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D8F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D8F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D8F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D8F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D8F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D8F"/>
          </a:solidFill>
          <a:latin typeface="Arial" charset="0"/>
        </a:defRPr>
      </a:lvl9pPr>
    </p:titleStyle>
    <p:bodyStyle>
      <a:lvl1pPr marL="185738" indent="-185738" algn="l" rtl="0" eaLnBrk="0" fontAlgn="base" hangingPunct="0">
        <a:lnSpc>
          <a:spcPct val="115000"/>
        </a:lnSpc>
        <a:spcBef>
          <a:spcPct val="15000"/>
        </a:spcBef>
        <a:spcAft>
          <a:spcPct val="0"/>
        </a:spcAft>
        <a:buChar char="•"/>
        <a:defRPr sz="1600">
          <a:solidFill>
            <a:srgbClr val="003D8F"/>
          </a:solidFill>
          <a:latin typeface="+mn-lt"/>
          <a:ea typeface="+mn-ea"/>
          <a:cs typeface="+mn-cs"/>
        </a:defRPr>
      </a:lvl1pPr>
      <a:lvl2pPr marL="661988" indent="-180975" algn="l" rtl="0" eaLnBrk="0" fontAlgn="base" hangingPunct="0">
        <a:lnSpc>
          <a:spcPct val="115000"/>
        </a:lnSpc>
        <a:spcBef>
          <a:spcPct val="15000"/>
        </a:spcBef>
        <a:spcAft>
          <a:spcPct val="0"/>
        </a:spcAft>
        <a:buChar char="-"/>
        <a:defRPr sz="1600">
          <a:solidFill>
            <a:srgbClr val="003D8F"/>
          </a:solidFill>
          <a:latin typeface="+mn-lt"/>
        </a:defRPr>
      </a:lvl2pPr>
      <a:lvl3pPr marL="1046163" indent="-187325" algn="l" rtl="0" eaLnBrk="0" fontAlgn="base" hangingPunct="0">
        <a:lnSpc>
          <a:spcPct val="115000"/>
        </a:lnSpc>
        <a:spcBef>
          <a:spcPct val="15000"/>
        </a:spcBef>
        <a:spcAft>
          <a:spcPct val="0"/>
        </a:spcAft>
        <a:buChar char="•"/>
        <a:defRPr sz="1600">
          <a:solidFill>
            <a:srgbClr val="003D8F"/>
          </a:solidFill>
          <a:latin typeface="+mn-lt"/>
        </a:defRPr>
      </a:lvl3pPr>
      <a:lvl4pPr marL="1423988" indent="-93663" algn="l" rtl="0" eaLnBrk="0" fontAlgn="base" hangingPunct="0">
        <a:lnSpc>
          <a:spcPct val="115000"/>
        </a:lnSpc>
        <a:spcBef>
          <a:spcPct val="15000"/>
        </a:spcBef>
        <a:spcAft>
          <a:spcPct val="0"/>
        </a:spcAft>
        <a:buChar char="•"/>
        <a:defRPr sz="1600">
          <a:solidFill>
            <a:srgbClr val="003D8F"/>
          </a:solidFill>
          <a:latin typeface="+mn-lt"/>
        </a:defRPr>
      </a:lvl4pPr>
      <a:lvl5pPr marL="1719263" indent="-104775" algn="l" rtl="0" eaLnBrk="0" fontAlgn="base" hangingPunct="0">
        <a:lnSpc>
          <a:spcPct val="115000"/>
        </a:lnSpc>
        <a:spcBef>
          <a:spcPct val="15000"/>
        </a:spcBef>
        <a:spcAft>
          <a:spcPct val="0"/>
        </a:spcAft>
        <a:buChar char="•"/>
        <a:defRPr sz="1600">
          <a:solidFill>
            <a:srgbClr val="003D8F"/>
          </a:solidFill>
          <a:latin typeface="+mn-lt"/>
        </a:defRPr>
      </a:lvl5pPr>
      <a:lvl6pPr marL="2176463" indent="-104775" algn="l" rtl="0" eaLnBrk="0" fontAlgn="base" hangingPunct="0">
        <a:lnSpc>
          <a:spcPct val="115000"/>
        </a:lnSpc>
        <a:spcBef>
          <a:spcPct val="15000"/>
        </a:spcBef>
        <a:spcAft>
          <a:spcPct val="0"/>
        </a:spcAft>
        <a:buChar char="•"/>
        <a:defRPr sz="1600">
          <a:solidFill>
            <a:srgbClr val="003D8F"/>
          </a:solidFill>
          <a:latin typeface="+mn-lt"/>
        </a:defRPr>
      </a:lvl6pPr>
      <a:lvl7pPr marL="2633663" indent="-104775" algn="l" rtl="0" eaLnBrk="0" fontAlgn="base" hangingPunct="0">
        <a:lnSpc>
          <a:spcPct val="115000"/>
        </a:lnSpc>
        <a:spcBef>
          <a:spcPct val="15000"/>
        </a:spcBef>
        <a:spcAft>
          <a:spcPct val="0"/>
        </a:spcAft>
        <a:buChar char="•"/>
        <a:defRPr sz="1600">
          <a:solidFill>
            <a:srgbClr val="003D8F"/>
          </a:solidFill>
          <a:latin typeface="+mn-lt"/>
        </a:defRPr>
      </a:lvl7pPr>
      <a:lvl8pPr marL="3090863" indent="-104775" algn="l" rtl="0" eaLnBrk="0" fontAlgn="base" hangingPunct="0">
        <a:lnSpc>
          <a:spcPct val="115000"/>
        </a:lnSpc>
        <a:spcBef>
          <a:spcPct val="15000"/>
        </a:spcBef>
        <a:spcAft>
          <a:spcPct val="0"/>
        </a:spcAft>
        <a:buChar char="•"/>
        <a:defRPr sz="1600">
          <a:solidFill>
            <a:srgbClr val="003D8F"/>
          </a:solidFill>
          <a:latin typeface="+mn-lt"/>
        </a:defRPr>
      </a:lvl8pPr>
      <a:lvl9pPr marL="3548063" indent="-104775" algn="l" rtl="0" eaLnBrk="0" fontAlgn="base" hangingPunct="0">
        <a:lnSpc>
          <a:spcPct val="115000"/>
        </a:lnSpc>
        <a:spcBef>
          <a:spcPct val="15000"/>
        </a:spcBef>
        <a:spcAft>
          <a:spcPct val="0"/>
        </a:spcAft>
        <a:buChar char="•"/>
        <a:defRPr sz="1600">
          <a:solidFill>
            <a:srgbClr val="003D8F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386904" y="2223937"/>
            <a:ext cx="9646096" cy="965969"/>
          </a:xfrm>
        </p:spPr>
        <p:txBody>
          <a:bodyPr/>
          <a:lstStyle/>
          <a:p>
            <a:r>
              <a:rPr lang="en-US" sz="3600" dirty="0"/>
              <a:t>PHPStan: static code analysis</a:t>
            </a:r>
            <a:br>
              <a:rPr lang="en-US" sz="3600" dirty="0"/>
            </a:br>
            <a:br>
              <a:rPr lang="en-US" sz="3200" dirty="0"/>
            </a:br>
            <a:r>
              <a:rPr lang="en-US" sz="2000" dirty="0"/>
              <a:t>Drupal </a:t>
            </a:r>
            <a:r>
              <a:rPr lang="en-US" sz="2000" dirty="0" err="1"/>
              <a:t>GovCon</a:t>
            </a:r>
            <a:r>
              <a:rPr lang="en-US" sz="2000" dirty="0"/>
              <a:t>, July 25 or 26, 2019</a:t>
            </a:r>
            <a:endParaRPr lang="en-US" sz="3200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386904" y="451538"/>
            <a:ext cx="6768752" cy="71711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Dear organizers: I’ll be on </a:t>
            </a:r>
            <a:r>
              <a:rPr lang="en-US" dirty="0" err="1">
                <a:solidFill>
                  <a:srgbClr val="FF0000"/>
                </a:solidFill>
              </a:rPr>
              <a:t>GovCon</a:t>
            </a:r>
            <a:r>
              <a:rPr lang="en-US" dirty="0">
                <a:solidFill>
                  <a:srgbClr val="FF0000"/>
                </a:solidFill>
              </a:rPr>
              <a:t> Thursday and Friday only. These slides </a:t>
            </a:r>
            <a:r>
              <a:rPr lang="en-US">
                <a:solidFill>
                  <a:srgbClr val="FF0000"/>
                </a:solidFill>
              </a:rPr>
              <a:t>are a </a:t>
            </a:r>
            <a:r>
              <a:rPr lang="en-US" dirty="0">
                <a:solidFill>
                  <a:srgbClr val="FF0000"/>
                </a:solidFill>
              </a:rPr>
              <a:t>first draft only.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C6E68C-41A1-43F4-8698-5A4C9C6C7B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07" y="3709500"/>
            <a:ext cx="2390186" cy="28969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1970-18EB-47B2-8595-59BF1719F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</a:t>
            </a:r>
            <a:r>
              <a:rPr lang="en-US" dirty="0" err="1"/>
              <a:t>gitlab.yml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C0768-FD4B-4AD7-943C-47115357C9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Runs on every push</a:t>
            </a:r>
            <a:endParaRPr lang="en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CF88B-F361-46DB-B4A3-7A5FF23AD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2D49F7-9415-456E-AB5F-C9183249A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4326"/>
            <a:ext cx="9144000" cy="578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45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1970-18EB-47B2-8595-59BF1719F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phpstan.neon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C0768-FD4B-4AD7-943C-47115357C9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Runs on every push</a:t>
            </a:r>
            <a:endParaRPr lang="en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CF88B-F361-46DB-B4A3-7A5FF23AD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6316B0-E245-4D25-BA4B-C9C8D82BE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4326"/>
            <a:ext cx="9144000" cy="543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52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ABD79-8925-4576-937D-9BFC1E048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reach me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7BDF4-3242-496B-992D-ECCC1A2A8E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74319B-1542-439C-A813-9D94AEACC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I’m @</a:t>
            </a:r>
            <a:r>
              <a:rPr lang="en-US" dirty="0" err="1"/>
              <a:t>Gogowitsch</a:t>
            </a:r>
            <a:r>
              <a:rPr lang="en-US" dirty="0"/>
              <a:t> on Drupal.org and Twitter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Mail: Blaeul@quodata.de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Also: Don’t be shy with questions, anytime!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669987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4C14F-81DA-42E3-854A-C6FC69193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0DA96-FCF3-4BFD-9A0E-9650E93359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Google Shape;179;p27">
            <a:extLst>
              <a:ext uri="{FF2B5EF4-FFF2-40B4-BE49-F238E27FC236}">
                <a16:creationId xmlns:a16="http://schemas.microsoft.com/office/drawing/2014/main" id="{E3762509-4CDF-44B0-AD05-41174591345C}"/>
              </a:ext>
            </a:extLst>
          </p:cNvPr>
          <p:cNvSpPr txBox="1">
            <a:spLocks/>
          </p:cNvSpPr>
          <p:nvPr/>
        </p:nvSpPr>
        <p:spPr>
          <a:xfrm>
            <a:off x="888860" y="2677162"/>
            <a:ext cx="7019213" cy="229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84" tIns="26784" rIns="26784" bIns="26784" anchor="t" anchorCtr="0"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D8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D8F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D8F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D8F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D8F"/>
                </a:solidFill>
                <a:latin typeface="Arial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D8F"/>
                </a:solidFill>
                <a:latin typeface="Arial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D8F"/>
                </a:solidFill>
                <a:latin typeface="Arial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D8F"/>
                </a:solidFill>
                <a:latin typeface="Arial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D8F"/>
                </a:solidFill>
                <a:latin typeface="Arial" charset="0"/>
              </a:defRPr>
            </a:lvl9pPr>
          </a:lstStyle>
          <a:p>
            <a:pPr algn="l">
              <a:spcBef>
                <a:spcPts val="3075"/>
              </a:spcBef>
            </a:pPr>
            <a:r>
              <a:rPr lang="en-US" sz="2850" b="0" kern="0" dirty="0">
                <a:solidFill>
                  <a:srgbClr val="53585F"/>
                </a:solidFill>
                <a:latin typeface="Times New Roman" panose="02020603050405020304" pitchFamily="18" charset="0"/>
                <a:ea typeface="Crimson Text"/>
                <a:cs typeface="Times New Roman" panose="02020603050405020304" pitchFamily="18" charset="0"/>
                <a:sym typeface="Crimson Text"/>
              </a:rPr>
              <a:t>“</a:t>
            </a:r>
            <a:r>
              <a:rPr lang="fr-FR" b="0" dirty="0"/>
              <a:t>PHP </a:t>
            </a:r>
            <a:r>
              <a:rPr lang="fr-FR" b="0" dirty="0" err="1"/>
              <a:t>Static</a:t>
            </a:r>
            <a:r>
              <a:rPr lang="fr-FR" b="0" dirty="0"/>
              <a:t> </a:t>
            </a:r>
            <a:r>
              <a:rPr lang="fr-FR" b="0" dirty="0" err="1"/>
              <a:t>Analysis</a:t>
            </a:r>
            <a:r>
              <a:rPr lang="fr-FR" b="0" dirty="0"/>
              <a:t> Tool –</a:t>
            </a:r>
            <a:br>
              <a:rPr lang="fr-FR" b="0" dirty="0"/>
            </a:br>
            <a:r>
              <a:rPr lang="fr-FR" b="0" dirty="0"/>
              <a:t>    </a:t>
            </a:r>
            <a:r>
              <a:rPr lang="en-US" b="0" dirty="0"/>
              <a:t>discover bugs in your code without running it</a:t>
            </a:r>
            <a:r>
              <a:rPr lang="en-US" sz="2850" b="0" kern="0" dirty="0">
                <a:solidFill>
                  <a:srgbClr val="53585F"/>
                </a:solidFill>
                <a:latin typeface="Times New Roman" panose="02020603050405020304" pitchFamily="18" charset="0"/>
                <a:ea typeface="Crimson Text"/>
                <a:cs typeface="Times New Roman" panose="02020603050405020304" pitchFamily="18" charset="0"/>
                <a:sym typeface="Crimson Text"/>
              </a:rPr>
              <a:t>”</a:t>
            </a:r>
          </a:p>
        </p:txBody>
      </p:sp>
      <p:sp>
        <p:nvSpPr>
          <p:cNvPr id="6" name="Google Shape;180;p27">
            <a:extLst>
              <a:ext uri="{FF2B5EF4-FFF2-40B4-BE49-F238E27FC236}">
                <a16:creationId xmlns:a16="http://schemas.microsoft.com/office/drawing/2014/main" id="{173450F5-A56A-44BA-B25C-DFBF4AC517D2}"/>
              </a:ext>
            </a:extLst>
          </p:cNvPr>
          <p:cNvSpPr txBox="1"/>
          <p:nvPr/>
        </p:nvSpPr>
        <p:spPr>
          <a:xfrm>
            <a:off x="888859" y="1398788"/>
            <a:ext cx="6777113" cy="85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84" tIns="26784" rIns="26784" bIns="26784" anchor="ctr" anchorCtr="0">
            <a:no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4000"/>
            </a:pPr>
            <a:endParaRPr sz="525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81;p27">
            <a:extLst>
              <a:ext uri="{FF2B5EF4-FFF2-40B4-BE49-F238E27FC236}">
                <a16:creationId xmlns:a16="http://schemas.microsoft.com/office/drawing/2014/main" id="{4D4EA989-9249-42EF-B9DD-D77CE7FC1E61}"/>
              </a:ext>
            </a:extLst>
          </p:cNvPr>
          <p:cNvSpPr txBox="1"/>
          <p:nvPr/>
        </p:nvSpPr>
        <p:spPr>
          <a:xfrm>
            <a:off x="888862" y="1594584"/>
            <a:ext cx="4920188" cy="85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84" tIns="26784" rIns="26784" bIns="26784" anchor="ctr" anchorCtr="0">
            <a:no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4000"/>
            </a:pPr>
            <a:r>
              <a:rPr lang="en-US" sz="4950" kern="0" dirty="0">
                <a:solidFill>
                  <a:srgbClr val="53585F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/>
                <a:sym typeface="Montserrat"/>
              </a:rPr>
              <a:t>What is PHPStan?</a:t>
            </a:r>
            <a:endParaRPr sz="495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71228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4C14F-81DA-42E3-854A-C6FC69193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0DA96-FCF3-4BFD-9A0E-9650E93359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Google Shape;179;p27">
            <a:extLst>
              <a:ext uri="{FF2B5EF4-FFF2-40B4-BE49-F238E27FC236}">
                <a16:creationId xmlns:a16="http://schemas.microsoft.com/office/drawing/2014/main" id="{E3762509-4CDF-44B0-AD05-41174591345C}"/>
              </a:ext>
            </a:extLst>
          </p:cNvPr>
          <p:cNvSpPr txBox="1">
            <a:spLocks/>
          </p:cNvSpPr>
          <p:nvPr/>
        </p:nvSpPr>
        <p:spPr>
          <a:xfrm>
            <a:off x="888860" y="2677162"/>
            <a:ext cx="7019213" cy="229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84" tIns="26784" rIns="26784" bIns="26784" anchor="t" anchorCtr="0"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D8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D8F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D8F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D8F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D8F"/>
                </a:solidFill>
                <a:latin typeface="Arial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D8F"/>
                </a:solidFill>
                <a:latin typeface="Arial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D8F"/>
                </a:solidFill>
                <a:latin typeface="Arial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D8F"/>
                </a:solidFill>
                <a:latin typeface="Arial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D8F"/>
                </a:solidFill>
                <a:latin typeface="Arial" charset="0"/>
              </a:defRPr>
            </a:lvl9pPr>
          </a:lstStyle>
          <a:p>
            <a:pPr marL="342900" indent="-342900" algn="l">
              <a:spcBef>
                <a:spcPts val="3075"/>
              </a:spcBef>
              <a:buFont typeface="Arial" panose="020B0604020202020204" pitchFamily="34" charset="0"/>
              <a:buChar char="•"/>
            </a:pPr>
            <a:r>
              <a:rPr lang="fr-FR" b="0" dirty="0" err="1"/>
              <a:t>Ondřej</a:t>
            </a:r>
            <a:r>
              <a:rPr lang="fr-FR" b="0" dirty="0"/>
              <a:t> </a:t>
            </a:r>
            <a:r>
              <a:rPr lang="fr-FR" b="0" dirty="0" err="1"/>
              <a:t>Mirtes</a:t>
            </a:r>
            <a:r>
              <a:rPr lang="fr-FR" b="0" dirty="0"/>
              <a:t>: 	PHP in </a:t>
            </a:r>
            <a:r>
              <a:rPr lang="fr-FR" b="0" dirty="0" err="1"/>
              <a:t>general</a:t>
            </a:r>
            <a:endParaRPr lang="fr-FR" b="0" dirty="0"/>
          </a:p>
          <a:p>
            <a:pPr marL="342900" indent="-342900" algn="l">
              <a:spcBef>
                <a:spcPts val="3075"/>
              </a:spcBef>
              <a:buFont typeface="Arial" panose="020B0604020202020204" pitchFamily="34" charset="0"/>
              <a:buChar char="•"/>
            </a:pPr>
            <a:r>
              <a:rPr lang="fr-FR" b="0" dirty="0"/>
              <a:t>Matt </a:t>
            </a:r>
            <a:r>
              <a:rPr lang="fr-FR" b="0" dirty="0" err="1"/>
              <a:t>Glaman</a:t>
            </a:r>
            <a:r>
              <a:rPr lang="fr-FR" b="0" dirty="0"/>
              <a:t>:	Drupal </a:t>
            </a:r>
            <a:r>
              <a:rPr lang="fr-FR" b="0" dirty="0" err="1"/>
              <a:t>integration</a:t>
            </a:r>
            <a:endParaRPr lang="en-US" sz="2850" b="0" kern="0" dirty="0">
              <a:solidFill>
                <a:srgbClr val="53585F"/>
              </a:solidFill>
              <a:latin typeface="Times New Roman" panose="02020603050405020304" pitchFamily="18" charset="0"/>
              <a:ea typeface="Crimson Text"/>
              <a:cs typeface="Times New Roman" panose="02020603050405020304" pitchFamily="18" charset="0"/>
              <a:sym typeface="Crimson Text"/>
            </a:endParaRPr>
          </a:p>
        </p:txBody>
      </p:sp>
      <p:sp>
        <p:nvSpPr>
          <p:cNvPr id="6" name="Google Shape;180;p27">
            <a:extLst>
              <a:ext uri="{FF2B5EF4-FFF2-40B4-BE49-F238E27FC236}">
                <a16:creationId xmlns:a16="http://schemas.microsoft.com/office/drawing/2014/main" id="{173450F5-A56A-44BA-B25C-DFBF4AC517D2}"/>
              </a:ext>
            </a:extLst>
          </p:cNvPr>
          <p:cNvSpPr txBox="1"/>
          <p:nvPr/>
        </p:nvSpPr>
        <p:spPr>
          <a:xfrm>
            <a:off x="888859" y="1398788"/>
            <a:ext cx="6777113" cy="85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84" tIns="26784" rIns="26784" bIns="26784" anchor="ctr" anchorCtr="0">
            <a:no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4000"/>
            </a:pPr>
            <a:endParaRPr sz="525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81;p27">
            <a:extLst>
              <a:ext uri="{FF2B5EF4-FFF2-40B4-BE49-F238E27FC236}">
                <a16:creationId xmlns:a16="http://schemas.microsoft.com/office/drawing/2014/main" id="{4D4EA989-9249-42EF-B9DD-D77CE7FC1E61}"/>
              </a:ext>
            </a:extLst>
          </p:cNvPr>
          <p:cNvSpPr txBox="1"/>
          <p:nvPr/>
        </p:nvSpPr>
        <p:spPr>
          <a:xfrm>
            <a:off x="888862" y="1594584"/>
            <a:ext cx="6118564" cy="100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84" tIns="26784" rIns="26784" bIns="26784" anchor="ctr" anchorCtr="0">
            <a:no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4000"/>
            </a:pPr>
            <a:r>
              <a:rPr lang="en-US" sz="4950" kern="0" dirty="0">
                <a:solidFill>
                  <a:srgbClr val="53585F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/>
                <a:sym typeface="Montserrat"/>
              </a:rPr>
              <a:t>Who is creating PHPStan?</a:t>
            </a:r>
            <a:endParaRPr sz="495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93237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57D15-4FEE-4ECB-AA13-DFF0B9E2D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06" y="179999"/>
            <a:ext cx="7488376" cy="850373"/>
          </a:xfrm>
        </p:spPr>
        <p:txBody>
          <a:bodyPr>
            <a:normAutofit fontScale="90000"/>
          </a:bodyPr>
          <a:lstStyle/>
          <a:p>
            <a:r>
              <a:rPr lang="en-DE" sz="4000" dirty="0"/>
              <a:t>Structure of the </a:t>
            </a:r>
            <a:r>
              <a:rPr lang="fr-FR" sz="4000" dirty="0" err="1"/>
              <a:t>presentation</a:t>
            </a:r>
            <a:endParaRPr lang="en-DE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C234A-1F69-4967-BD33-8E5E06A4E5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B3B00-4D66-4CE8-9C07-7827BD3A5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658" y="1179736"/>
            <a:ext cx="8306030" cy="52255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DE" dirty="0"/>
          </a:p>
          <a:p>
            <a:r>
              <a:rPr lang="en-US" dirty="0"/>
              <a:t>For a public </a:t>
            </a:r>
            <a:r>
              <a:rPr lang="en-US" dirty="0" err="1"/>
              <a:t>contrib</a:t>
            </a:r>
            <a:r>
              <a:rPr lang="en-US" dirty="0"/>
              <a:t> module: Drupal 7 first, then Drupal 8</a:t>
            </a:r>
            <a:endParaRPr lang="en-DE" dirty="0"/>
          </a:p>
          <a:p>
            <a:pPr lvl="1"/>
            <a:endParaRPr lang="en-DE" dirty="0"/>
          </a:p>
          <a:p>
            <a:r>
              <a:rPr lang="en-US" dirty="0"/>
              <a:t>For your </a:t>
            </a:r>
            <a:r>
              <a:rPr lang="fr-FR" dirty="0" err="1"/>
              <a:t>drupal</a:t>
            </a:r>
            <a:r>
              <a:rPr lang="fr-FR" dirty="0"/>
              <a:t>-</a:t>
            </a:r>
            <a:r>
              <a:rPr lang="fr-FR" b="1" dirty="0"/>
              <a:t>composer</a:t>
            </a:r>
            <a:r>
              <a:rPr lang="fr-FR" dirty="0"/>
              <a:t>/</a:t>
            </a:r>
            <a:r>
              <a:rPr lang="fr-FR" b="1" dirty="0" err="1"/>
              <a:t>drupal</a:t>
            </a:r>
            <a:r>
              <a:rPr lang="fr-FR" dirty="0" err="1"/>
              <a:t>-</a:t>
            </a:r>
            <a:r>
              <a:rPr lang="fr-FR" b="1" dirty="0" err="1"/>
              <a:t>project</a:t>
            </a:r>
            <a:endParaRPr lang="en-US" dirty="0"/>
          </a:p>
          <a:p>
            <a:endParaRPr lang="en-US" dirty="0"/>
          </a:p>
          <a:p>
            <a:r>
              <a:rPr lang="en-US" dirty="0"/>
              <a:t>GitLab integration</a:t>
            </a:r>
          </a:p>
        </p:txBody>
      </p:sp>
    </p:spTree>
    <p:extLst>
      <p:ext uri="{BB962C8B-B14F-4D97-AF65-F5344CB8AC3E}">
        <p14:creationId xmlns:p14="http://schemas.microsoft.com/office/powerpoint/2010/main" val="17435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52409-FE2C-4FEA-AAF9-F160F2325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install	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656F7-96A4-45BC-814F-010C0013A6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pic>
        <p:nvPicPr>
          <p:cNvPr id="7" name="PHPStan for Drupal 7 contrib module">
            <a:hlinkClick r:id="" action="ppaction://media"/>
            <a:extLst>
              <a:ext uri="{FF2B5EF4-FFF2-40B4-BE49-F238E27FC236}">
                <a16:creationId xmlns:a16="http://schemas.microsoft.com/office/drawing/2014/main" id="{40B98F43-192D-46E9-A321-016687766F8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9888" y="1208088"/>
            <a:ext cx="8305800" cy="4945062"/>
          </a:xfrm>
        </p:spPr>
      </p:pic>
    </p:spTree>
    <p:extLst>
      <p:ext uri="{BB962C8B-B14F-4D97-AF65-F5344CB8AC3E}">
        <p14:creationId xmlns:p14="http://schemas.microsoft.com/office/powerpoint/2010/main" val="234435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52409-FE2C-4FEA-AAF9-F160F2325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install	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656F7-96A4-45BC-814F-010C0013A6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Source is in the Nagios module</a:t>
            </a:r>
            <a:endParaRPr lang="en-DE" dirty="0"/>
          </a:p>
        </p:txBody>
      </p:sp>
      <p:pic>
        <p:nvPicPr>
          <p:cNvPr id="6" name="Nagios">
            <a:hlinkClick r:id="" action="ppaction://media"/>
            <a:extLst>
              <a:ext uri="{FF2B5EF4-FFF2-40B4-BE49-F238E27FC236}">
                <a16:creationId xmlns:a16="http://schemas.microsoft.com/office/drawing/2014/main" id="{0C26F236-4409-41A4-9104-3D8DA0AD7FA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2175" y="1179513"/>
            <a:ext cx="7262813" cy="5002212"/>
          </a:xfrm>
        </p:spPr>
      </p:pic>
    </p:spTree>
    <p:extLst>
      <p:ext uri="{BB962C8B-B14F-4D97-AF65-F5344CB8AC3E}">
        <p14:creationId xmlns:p14="http://schemas.microsoft.com/office/powerpoint/2010/main" val="139838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6F67F-E9CD-4B66-AB0E-AF945ED39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phpstan.neon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40F54-D8D2-4DF4-BEC7-042E16B766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configuration file</a:t>
            </a:r>
            <a:endParaRPr lang="en-DE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4560D5C-490C-4E11-B792-EB5ED47E2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953" y="1108190"/>
            <a:ext cx="8568597" cy="58169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DE" altLang="en-DE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 How to run PHPStan</a:t>
            </a:r>
            <a:br>
              <a:rPr kumimoji="0" lang="en-DE" altLang="en-DE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DE" altLang="en-DE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   1. $ cd your_Drupal_7_root</a:t>
            </a:r>
            <a:br>
              <a:rPr kumimoji="0" lang="en-DE" altLang="en-DE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DE" altLang="en-DE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   2. $ composer require </a:t>
            </a:r>
            <a:r>
              <a:rPr kumimoji="0" lang="en-DE" altLang="en-DE" sz="16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phpstan</a:t>
            </a:r>
            <a:r>
              <a:rPr kumimoji="0" lang="en-DE" altLang="en-DE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kumimoji="0" lang="en-DE" altLang="en-DE" sz="16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phpstan</a:t>
            </a:r>
            <a:r>
              <a:rPr kumimoji="0" lang="en-DE" altLang="en-DE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DE" altLang="en-DE" sz="16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drush</a:t>
            </a:r>
            <a:r>
              <a:rPr kumimoji="0" lang="en-DE" altLang="en-DE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kumimoji="0" lang="en-DE" altLang="en-DE" sz="16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drush</a:t>
            </a:r>
            <a:r>
              <a:rPr kumimoji="0" lang="en-DE" altLang="en-DE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:^8.0 --dev</a:t>
            </a:r>
            <a:br>
              <a:rPr kumimoji="0" lang="en-DE" altLang="en-DE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DE" altLang="en-DE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   3. $ cd sites/all/modules/</a:t>
            </a:r>
            <a:r>
              <a:rPr kumimoji="0" lang="en-DE" altLang="en-DE" sz="16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nagios</a:t>
            </a:r>
            <a:br>
              <a:rPr kumimoji="0" lang="en-DE" altLang="en-DE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DE" altLang="en-DE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   4. $ ../../../../vendor/bin/</a:t>
            </a:r>
            <a:r>
              <a:rPr kumimoji="0" lang="en-DE" altLang="en-DE" sz="16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phpstan</a:t>
            </a:r>
            <a:r>
              <a:rPr kumimoji="0" lang="en-DE" altLang="en-DE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DE" altLang="en-DE" sz="16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analyze</a:t>
            </a:r>
            <a:r>
              <a:rPr kumimoji="0" lang="en-DE" altLang="en-DE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--level 4 .</a:t>
            </a:r>
            <a:br>
              <a:rPr kumimoji="0" lang="en-DE" altLang="en-DE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DE" altLang="en-DE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  <a:r>
              <a:rPr kumimoji="0" lang="en-DE" altLang="en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kumimoji="0" lang="en-DE" altLang="en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DE" altLang="en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DE" altLang="en-DE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autoload_files</a:t>
            </a:r>
            <a:r>
              <a:rPr kumimoji="0" lang="en-DE" altLang="en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kumimoji="0" lang="en-DE" altLang="en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DE" altLang="en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- %</a:t>
            </a:r>
            <a:r>
              <a:rPr kumimoji="0" lang="en-DE" altLang="en-DE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rootDir</a:t>
            </a:r>
            <a:r>
              <a:rPr kumimoji="0" lang="en-DE" altLang="en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%/../../../includes/bootstrap.inc</a:t>
            </a:r>
            <a:br>
              <a:rPr kumimoji="0" lang="en-DE" altLang="en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DE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br>
              <a:rPr kumimoji="0" lang="en-DE" altLang="en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DE" altLang="en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 %</a:t>
            </a:r>
            <a:r>
              <a:rPr kumimoji="0" lang="en-DE" altLang="en-DE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rootDir</a:t>
            </a:r>
            <a:r>
              <a:rPr kumimoji="0" lang="en-DE" altLang="en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%/../../../vendor/</a:t>
            </a:r>
            <a:r>
              <a:rPr kumimoji="0" lang="en-DE" altLang="en-DE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drush</a:t>
            </a:r>
            <a:r>
              <a:rPr kumimoji="0" lang="en-DE" altLang="en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kumimoji="0" lang="en-DE" altLang="en-DE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drush</a:t>
            </a:r>
            <a:r>
              <a:rPr kumimoji="0" lang="en-DE" altLang="en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/includes/output.inc</a:t>
            </a:r>
            <a:br>
              <a:rPr kumimoji="0" lang="en-DE" altLang="en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DE" altLang="en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- tests/</a:t>
            </a:r>
            <a:r>
              <a:rPr kumimoji="0" lang="en-DE" altLang="en-DE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phpstan-bootstrap.php</a:t>
            </a:r>
            <a:br>
              <a:rPr kumimoji="0" lang="en-DE" altLang="en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DE" altLang="en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- nagios.drush.inc</a:t>
            </a:r>
            <a:br>
              <a:rPr kumimoji="0" lang="en-DE" altLang="en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DE" altLang="en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- </a:t>
            </a:r>
            <a:r>
              <a:rPr kumimoji="0" lang="en-DE" altLang="en-DE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nagios.install</a:t>
            </a:r>
            <a:br>
              <a:rPr kumimoji="0" lang="en-DE" altLang="en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DE" altLang="en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- </a:t>
            </a:r>
            <a:r>
              <a:rPr kumimoji="0" lang="en-DE" altLang="en-DE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nagios.module</a:t>
            </a:r>
            <a:br>
              <a:rPr kumimoji="0" lang="en-DE" altLang="en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DE" altLang="en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DE" altLang="en-DE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fileExtensions</a:t>
            </a:r>
            <a:r>
              <a:rPr kumimoji="0" lang="en-DE" altLang="en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kumimoji="0" lang="en-DE" altLang="en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DE" altLang="en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- php</a:t>
            </a:r>
            <a:br>
              <a:rPr kumimoji="0" lang="en-DE" altLang="en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DE" altLang="en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- module</a:t>
            </a:r>
            <a:br>
              <a:rPr kumimoji="0" lang="en-DE" altLang="en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DE" altLang="en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- </a:t>
            </a:r>
            <a:r>
              <a:rPr kumimoji="0" lang="en-DE" altLang="en-DE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br>
              <a:rPr kumimoji="0" lang="en-DE" altLang="en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DE" altLang="en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- install</a:t>
            </a:r>
            <a:br>
              <a:rPr kumimoji="0" lang="en-DE" altLang="en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DE" altLang="en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DE" altLang="en-DE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excludes_analyse</a:t>
            </a:r>
            <a:r>
              <a:rPr kumimoji="0" lang="en-DE" altLang="en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kumimoji="0" lang="en-DE" altLang="en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DE" altLang="en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- *.</a:t>
            </a:r>
            <a:r>
              <a:rPr kumimoji="0" lang="en-DE" altLang="en-DE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api.php</a:t>
            </a:r>
            <a:br>
              <a:rPr kumimoji="0" lang="en-DE" altLang="en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DE" altLang="en-DE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91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52409-FE2C-4FEA-AAF9-F160F2325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Drupal 8 </a:t>
            </a:r>
            <a:r>
              <a:rPr lang="en-US" dirty="0" err="1"/>
              <a:t>contrib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656F7-96A4-45BC-814F-010C0013A6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Source is in the Nagios module</a:t>
            </a:r>
            <a:endParaRPr lang="en-DE" dirty="0"/>
          </a:p>
        </p:txBody>
      </p:sp>
      <p:pic>
        <p:nvPicPr>
          <p:cNvPr id="7" name="PHPStan looks at Nagios on Drupal 8">
            <a:hlinkClick r:id="" action="ppaction://media"/>
            <a:extLst>
              <a:ext uri="{FF2B5EF4-FFF2-40B4-BE49-F238E27FC236}">
                <a16:creationId xmlns:a16="http://schemas.microsoft.com/office/drawing/2014/main" id="{3EBEAD01-4B00-4F8B-9C1F-E9C4D139B50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2175" y="1179513"/>
            <a:ext cx="7262813" cy="5002212"/>
          </a:xfrm>
        </p:spPr>
      </p:pic>
    </p:spTree>
    <p:extLst>
      <p:ext uri="{BB962C8B-B14F-4D97-AF65-F5344CB8AC3E}">
        <p14:creationId xmlns:p14="http://schemas.microsoft.com/office/powerpoint/2010/main" val="74193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51860-A9EC-4CAA-8C12-69D84F50A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your </a:t>
            </a:r>
            <a:r>
              <a:rPr lang="fr-FR" dirty="0" err="1"/>
              <a:t>drupal</a:t>
            </a:r>
            <a:r>
              <a:rPr lang="fr-FR" dirty="0"/>
              <a:t>-</a:t>
            </a:r>
            <a:r>
              <a:rPr lang="fr-FR" b="1" dirty="0"/>
              <a:t>composer</a:t>
            </a:r>
            <a:r>
              <a:rPr lang="fr-FR" dirty="0"/>
              <a:t>/</a:t>
            </a:r>
            <a:r>
              <a:rPr lang="fr-FR" b="1" dirty="0" err="1"/>
              <a:t>drupal</a:t>
            </a:r>
            <a:r>
              <a:rPr lang="fr-FR" dirty="0" err="1"/>
              <a:t>-</a:t>
            </a:r>
            <a:r>
              <a:rPr lang="fr-FR" b="1" dirty="0" err="1"/>
              <a:t>project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66791-0847-4B0F-979C-5CB976900C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Running on Ubuntu</a:t>
            </a:r>
            <a:endParaRPr lang="en-DE" dirty="0"/>
          </a:p>
        </p:txBody>
      </p:sp>
      <p:pic>
        <p:nvPicPr>
          <p:cNvPr id="5" name="PHPStan for OEQUASTA">
            <a:hlinkClick r:id="" action="ppaction://media"/>
            <a:extLst>
              <a:ext uri="{FF2B5EF4-FFF2-40B4-BE49-F238E27FC236}">
                <a16:creationId xmlns:a16="http://schemas.microsoft.com/office/drawing/2014/main" id="{F113C164-8AB4-4AE4-B880-239749013D00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9431" y="1072378"/>
            <a:ext cx="7735702" cy="5327911"/>
          </a:xfrm>
        </p:spPr>
      </p:pic>
    </p:spTree>
    <p:extLst>
      <p:ext uri="{BB962C8B-B14F-4D97-AF65-F5344CB8AC3E}">
        <p14:creationId xmlns:p14="http://schemas.microsoft.com/office/powerpoint/2010/main" val="150845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orlage">
  <a:themeElements>
    <a:clrScheme name="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000099"/>
      </a:accent1>
      <a:accent2>
        <a:srgbClr val="0000FF"/>
      </a:accent2>
      <a:accent3>
        <a:srgbClr val="FFFFFF"/>
      </a:accent3>
      <a:accent4>
        <a:srgbClr val="000000"/>
      </a:accent4>
      <a:accent5>
        <a:srgbClr val="AAAACA"/>
      </a:accent5>
      <a:accent6>
        <a:srgbClr val="0000E7"/>
      </a:accent6>
      <a:hlink>
        <a:srgbClr val="EAEAEA"/>
      </a:hlink>
      <a:folHlink>
        <a:srgbClr val="CCCCCC"/>
      </a:folHlink>
    </a:clrScheme>
    <a:fontScheme name="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3366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 anchor="ctr"/>
      <a:lstStyle>
        <a:defPPr>
          <a:defRPr sz="3400"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Vorlage 1">
        <a:dk1>
          <a:srgbClr val="000000"/>
        </a:dk1>
        <a:lt1>
          <a:srgbClr val="0099CC"/>
        </a:lt1>
        <a:dk2>
          <a:srgbClr val="FFFFFF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3">
        <a:dk1>
          <a:srgbClr val="5F5F5F"/>
        </a:dk1>
        <a:lt1>
          <a:srgbClr val="FFFFFF"/>
        </a:lt1>
        <a:dk2>
          <a:srgbClr val="5F5F5F"/>
        </a:dk2>
        <a:lt2>
          <a:srgbClr val="80808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T:\Schuetze\ProLab Workshop\Materialien\Vorlage.pot</Template>
  <TotalTime>2290</TotalTime>
  <Words>161</Words>
  <Application>Microsoft Office PowerPoint</Application>
  <PresentationFormat>Overhead</PresentationFormat>
  <Paragraphs>37</Paragraphs>
  <Slides>12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Courier New</vt:lpstr>
      <vt:lpstr>Lucida Sans</vt:lpstr>
      <vt:lpstr>Symbol</vt:lpstr>
      <vt:lpstr>Times New Roman</vt:lpstr>
      <vt:lpstr>Verdana</vt:lpstr>
      <vt:lpstr>Vorlage</vt:lpstr>
      <vt:lpstr>PHPStan: static code analysis  Drupal GovCon, July 25 or 26, 2019</vt:lpstr>
      <vt:lpstr>PowerPoint Presentation</vt:lpstr>
      <vt:lpstr>PowerPoint Presentation</vt:lpstr>
      <vt:lpstr>Structure of the presentation</vt:lpstr>
      <vt:lpstr>First install </vt:lpstr>
      <vt:lpstr>First install </vt:lpstr>
      <vt:lpstr>phpstan.neon</vt:lpstr>
      <vt:lpstr>Now Drupal 8 contrib</vt:lpstr>
      <vt:lpstr>For your drupal-composer/drupal-project</vt:lpstr>
      <vt:lpstr>.gitlab.yml</vt:lpstr>
      <vt:lpstr>phpstan.neon</vt:lpstr>
      <vt:lpstr>How to reach me</vt:lpstr>
    </vt:vector>
  </TitlesOfParts>
  <Company>quo data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Drupal &amp; Lando</dc:title>
  <dc:creator>blaeul@quodata.de</dc:creator>
  <cp:lastModifiedBy>Christian Bläul</cp:lastModifiedBy>
  <cp:revision>615</cp:revision>
  <cp:lastPrinted>2014-05-13T17:05:07Z</cp:lastPrinted>
  <dcterms:created xsi:type="dcterms:W3CDTF">2003-10-23T14:47:31Z</dcterms:created>
  <dcterms:modified xsi:type="dcterms:W3CDTF">2019-05-10T23:22:29Z</dcterms:modified>
</cp:coreProperties>
</file>