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uropean_Accessibility_Ac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govt.nz/standards-and-guidance/nz-government-web-standards/web-accessibility-standard-1-1/" TargetMode="External"/><Relationship Id="rId3" Type="http://schemas.openxmlformats.org/officeDocument/2006/relationships/hyperlink" Target="https://www.standards.org.au/standards-catalogue/sa-snz/communication/it-040/as--en--301--549-colon-2016" TargetMode="External"/><Relationship Id="rId4" Type="http://schemas.openxmlformats.org/officeDocument/2006/relationships/hyperlink" Target="https://www.dta.gov.au/help-and-advice/about-digital-service-standar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cessibilitycluster.com/" TargetMode="External"/><Relationship Id="rId3" Type="http://schemas.openxmlformats.org/officeDocument/2006/relationships/hyperlink" Target="https://www.w3.org/WAI/about/sponsoring/" TargetMode="External"/><Relationship Id="rId4" Type="http://schemas.openxmlformats.org/officeDocument/2006/relationships/hyperlink" Target="https://www.w3.org/WAI/eval/report-tool/#!/" TargetMode="External"/><Relationship Id="rId5" Type="http://schemas.openxmlformats.org/officeDocument/2006/relationships/hyperlink" Target="https://ec.europa.eu/digital-single-market/en/content/wai-tool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andate376.standards.eu/standard" TargetMode="External"/><Relationship Id="rId3" Type="http://schemas.openxmlformats.org/officeDocument/2006/relationships/hyperlink" Target="https://section508.gov/art/hom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ginfo.legislature.ca.gov/faces/billNavClient.xhtml?bill_id=201720180AB434" TargetMode="External"/><Relationship Id="rId3" Type="http://schemas.openxmlformats.org/officeDocument/2006/relationships/hyperlink" Target="https://github.com/GovTechSG/purple-hats" TargetMode="External"/><Relationship Id="rId4" Type="http://schemas.openxmlformats.org/officeDocument/2006/relationships/hyperlink" Target="https://github.com/alphagov/accessibility-monito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uidance/accessibility-requirements-for-public-sector-websites-and-app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sabilityin.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ection_504_of_the_Rehabilitation_Act" TargetMode="External"/><Relationship Id="rId3" Type="http://schemas.openxmlformats.org/officeDocument/2006/relationships/hyperlink" Target="https://cripcamp.com/" TargetMode="External"/><Relationship Id="rId4" Type="http://schemas.openxmlformats.org/officeDocument/2006/relationships/hyperlink" Target="https://en.wikipedia.org/wiki/Section_508_Amendment_to_the_Rehabilitation_Act_of_1973"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rtal.etsi.org/webapp/workprogram/Report_WorkItem.asp?WKI_ID=50127" TargetMode="External"/><Relationship Id="rId3" Type="http://schemas.openxmlformats.org/officeDocument/2006/relationships/hyperlink" Target="https://www.hassellinclusion.com/bs8878/"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aim.org/articles/laws/world/australia#legis" TargetMode="External"/><Relationship Id="rId3" Type="http://schemas.openxmlformats.org/officeDocument/2006/relationships/hyperlink" Target="https://www.lflegal.com/2013/05/gaad-legal/" TargetMode="External"/><Relationship Id="rId4" Type="http://schemas.openxmlformats.org/officeDocument/2006/relationships/hyperlink" Target="https://www.w3.org/WAI/polici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cess-board.gov/guidelines-and-standards/communications-and-it/about-the-ict-refresh" TargetMode="External"/><Relationship Id="rId3" Type="http://schemas.openxmlformats.org/officeDocument/2006/relationships/hyperlink" Target="https://www.w3.org/WAI/standards-guideline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standards.ca.gov/accessibility/" TargetMode="External"/><Relationship Id="rId3" Type="http://schemas.openxmlformats.org/officeDocument/2006/relationships/hyperlink" Target="https://www.lflegal.com/2018/11/alameda-vot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ccessibility_for_Ontarians_with_Disabilities_Act,_2005#Ontarians_with_Disabilities_Act" TargetMode="External"/><Relationship Id="rId3" Type="http://schemas.openxmlformats.org/officeDocument/2006/relationships/hyperlink" Target="https://aoda.ca/enforcing-aoda-complianc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ccessible_Canada_Ac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lphagov/accessibility-monitoring" TargetMode="External"/><Relationship Id="rId3" Type="http://schemas.openxmlformats.org/officeDocument/2006/relationships/hyperlink" Target="https://gds.blog.gov.uk/category/accessibility/" TargetMode="External"/><Relationship Id="rId4" Type="http://schemas.openxmlformats.org/officeDocument/2006/relationships/hyperlink" Target="https://www.hassellinclusion.com/bs887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eb_Accessibility_Directiv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de42aa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de42aa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 really happy to be back at Drupal GovCon, and wish I could be there in person with you all!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508dc897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508dc897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European Accessibility Act will apply similar legislation to the private sector.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EAA is focused on easing trading relationships between member states.  This will have implications with any company with European customers.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It is great that Disabled Persons’ Organisations are going to be involved with national authorities and the European Commission to advise them during the implementation of the Act.</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Links:</a:t>
            </a:r>
            <a:endParaRPr>
              <a:solidFill>
                <a:schemeClr val="dk1"/>
              </a:solidFill>
            </a:endParaRPr>
          </a:p>
          <a:p>
            <a:pPr indent="-317500" lvl="0" marL="457200" rtl="0" algn="l">
              <a:spcBef>
                <a:spcPts val="0"/>
              </a:spcBef>
              <a:spcAft>
                <a:spcPts val="0"/>
              </a:spcAft>
              <a:buSzPts val="1400"/>
              <a:buChar char="●"/>
            </a:pPr>
            <a:r>
              <a:rPr lang="en-GB" u="sng">
                <a:solidFill>
                  <a:srgbClr val="0097A7"/>
                </a:solidFill>
                <a:hlinkClick r:id="rId2">
                  <a:extLst>
                    <a:ext uri="{A12FA001-AC4F-418D-AE19-62706E023703}">
                      <ahyp:hlinkClr val="tx"/>
                    </a:ext>
                  </a:extLst>
                </a:hlinkClick>
              </a:rPr>
              <a:t>https://en.wikipedia.org/wiki/European_Accessibility_Act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508dc897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508dc897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Ok, I haven’t been to either NZ or Australia, so just have a photo of a sheep with a bird on it to share.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NZ has produced a Web Accessibility Standard 1.1 which embraces WCAG 2.1 AA as the standard. New Zealand is a member of the Digital Nations, which is a group of nation states which have signed a charter which includes accessibility, but also open government.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Australia is endorsing the first version of the European Standard, EN 301 549 but has not updated it.  This is now a requirement of their government’s procurement rules.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https://www.digital.govt.nz/standards-and-guidance/nz-government-web-standards/web-accessibility-standard-1-1/</a:t>
            </a:r>
            <a:endParaRPr/>
          </a:p>
          <a:p>
            <a:pPr indent="-317500" lvl="0" marL="457200" rtl="0" algn="l">
              <a:spcBef>
                <a:spcPts val="0"/>
              </a:spcBef>
              <a:spcAft>
                <a:spcPts val="0"/>
              </a:spcAft>
              <a:buSzPts val="1400"/>
              <a:buChar char="●"/>
            </a:pPr>
            <a:r>
              <a:rPr lang="en-GB" u="sng">
                <a:solidFill>
                  <a:schemeClr val="hlink"/>
                </a:solidFill>
                <a:hlinkClick r:id="rId3"/>
              </a:rPr>
              <a:t>https://www.standards.org.au/standards-catalogue/sa-snz/communication/it-040/as--en--301--549-colon-2016</a:t>
            </a:r>
            <a:endParaRPr/>
          </a:p>
          <a:p>
            <a:pPr indent="-317500" lvl="0" marL="457200" rtl="0" algn="l">
              <a:spcBef>
                <a:spcPts val="0"/>
              </a:spcBef>
              <a:spcAft>
                <a:spcPts val="0"/>
              </a:spcAft>
              <a:buSzPts val="1400"/>
              <a:buChar char="●"/>
            </a:pPr>
            <a:r>
              <a:rPr lang="en-GB" u="sng">
                <a:solidFill>
                  <a:schemeClr val="hlink"/>
                </a:solidFill>
                <a:hlinkClick r:id="rId4"/>
              </a:rPr>
              <a:t>https://www.dta.gov.au/help-and-advice/about-digital-service-standard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508dc897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508dc897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Singapore?</a:t>
            </a:r>
            <a:endParaRPr/>
          </a:p>
          <a:p>
            <a:pPr indent="0" lvl="0" marL="0" rtl="0" algn="l">
              <a:spcBef>
                <a:spcPts val="0"/>
              </a:spcBef>
              <a:spcAft>
                <a:spcPts val="0"/>
              </a:spcAft>
              <a:buClr>
                <a:schemeClr val="dk1"/>
              </a:buClr>
              <a:buSzPts val="1100"/>
              <a:buFont typeface="Arial"/>
              <a:buNone/>
            </a:pPr>
            <a:r>
              <a:rPr lang="en-GB"/>
              <a:t>Israel?</a:t>
            </a:r>
            <a:endParaRPr/>
          </a:p>
          <a:p>
            <a:pPr indent="0" lvl="0" marL="0" rtl="0" algn="l">
              <a:spcBef>
                <a:spcPts val="0"/>
              </a:spcBef>
              <a:spcAft>
                <a:spcPts val="0"/>
              </a:spcAft>
              <a:buClr>
                <a:schemeClr val="dk1"/>
              </a:buClr>
              <a:buSzPts val="1100"/>
              <a:buFont typeface="Arial"/>
              <a:buNone/>
            </a:pPr>
            <a:r>
              <a:rPr lang="en-GB"/>
              <a:t>India?</a:t>
            </a:r>
            <a:endParaRPr/>
          </a:p>
          <a:p>
            <a:pPr indent="0" lvl="0" marL="0" rtl="0" algn="l">
              <a:spcBef>
                <a:spcPts val="0"/>
              </a:spcBef>
              <a:spcAft>
                <a:spcPts val="0"/>
              </a:spcAft>
              <a:buClr>
                <a:schemeClr val="dk1"/>
              </a:buClr>
              <a:buSzPts val="1100"/>
              <a:buFont typeface="Arial"/>
              <a:buNone/>
            </a:pPr>
            <a:r>
              <a:rPr lang="en-GB"/>
              <a:t>Norway?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Links:</a:t>
            </a:r>
            <a:endParaRPr/>
          </a:p>
          <a:p>
            <a:pPr indent="-317500" lvl="0" marL="457200" rtl="0" algn="l">
              <a:spcBef>
                <a:spcPts val="0"/>
              </a:spcBef>
              <a:spcAft>
                <a:spcPts val="0"/>
              </a:spcAft>
              <a:buSzPts val="1400"/>
              <a:buChar char="●"/>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8046900e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8046900e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Many countries with accessibility legislation are also signatories of the Convention on the Rights of Persons with Disabilities (CRPD).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USA signed this document in 2009, but has yet to ratify it. The handful of others which have signed but not ratified it include Ireland, Libya, </a:t>
            </a:r>
            <a:r>
              <a:rPr lang="en-GB"/>
              <a:t>Lithuania</a:t>
            </a:r>
            <a:r>
              <a:rPr lang="en-GB"/>
              <a:t>, Belarus, </a:t>
            </a:r>
            <a:r>
              <a:rPr lang="en-GB"/>
              <a:t>Kyrgyzstan, Uzbekistan, Bhutan. At this point almost every country in the world has signed it.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3733cb00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3733cb0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European Commission is sponsoring -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We4Authors &amp; the We4Authors Cluster - An initiative to improve authoring tools involving me but led by Funka</a:t>
            </a:r>
            <a:endParaRPr/>
          </a:p>
          <a:p>
            <a:pPr indent="0" lvl="0" marL="0" rtl="0" algn="l">
              <a:spcBef>
                <a:spcPts val="0"/>
              </a:spcBef>
              <a:spcAft>
                <a:spcPts val="0"/>
              </a:spcAft>
              <a:buClr>
                <a:schemeClr val="dk1"/>
              </a:buClr>
              <a:buSzPts val="1100"/>
              <a:buFont typeface="Arial"/>
              <a:buNone/>
            </a:pPr>
            <a:r>
              <a:rPr lang="en-GB"/>
              <a:t>WAI-Tools - Building open Scalable Web Accessibility Assessments</a:t>
            </a:r>
            <a:endParaRPr/>
          </a:p>
          <a:p>
            <a:pPr indent="0" lvl="0" marL="0" rtl="0" algn="l">
              <a:spcBef>
                <a:spcPts val="0"/>
              </a:spcBef>
              <a:spcAft>
                <a:spcPts val="0"/>
              </a:spcAft>
              <a:buClr>
                <a:schemeClr val="dk1"/>
              </a:buClr>
              <a:buSzPts val="1100"/>
              <a:buFont typeface="Arial"/>
              <a:buNone/>
            </a:pPr>
            <a:r>
              <a:rPr lang="en-GB"/>
              <a:t>Easy Reading - Enable people with cognitive disabilities to better read, understand, and use web pages.</a:t>
            </a:r>
            <a:endParaRPr/>
          </a:p>
          <a:p>
            <a:pPr indent="0" lvl="0" marL="0" rtl="0" algn="l">
              <a:spcBef>
                <a:spcPts val="0"/>
              </a:spcBef>
              <a:spcAft>
                <a:spcPts val="0"/>
              </a:spcAft>
              <a:buClr>
                <a:schemeClr val="dk1"/>
              </a:buClr>
              <a:buSzPts val="1100"/>
              <a:buFont typeface="Arial"/>
              <a:buNone/>
            </a:pPr>
            <a:r>
              <a:rPr lang="en-GB"/>
              <a:t>WAI-Guide - Support Training, Awareness Raising, and Capacity Building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Yes US Department of Health and Human Services (HHS) is also a sponsor of the W3C. Historically the US Access Board and the National Science Foundation have contributed as well.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https://accessibilitycluster.com/</a:t>
            </a:r>
            <a:endParaRPr/>
          </a:p>
          <a:p>
            <a:pPr indent="-317500" lvl="0" marL="457200" rtl="0" algn="l">
              <a:spcBef>
                <a:spcPts val="0"/>
              </a:spcBef>
              <a:spcAft>
                <a:spcPts val="0"/>
              </a:spcAft>
              <a:buSzPts val="1400"/>
              <a:buChar char="●"/>
            </a:pPr>
            <a:r>
              <a:rPr lang="en-GB" u="sng">
                <a:solidFill>
                  <a:schemeClr val="hlink"/>
                </a:solidFill>
                <a:hlinkClick r:id="rId3"/>
              </a:rPr>
              <a:t>https://www.w3.org/WAI/about/sponsoring/</a:t>
            </a:r>
            <a:endParaRPr/>
          </a:p>
          <a:p>
            <a:pPr indent="-317500" lvl="0" marL="457200" rtl="0" algn="l">
              <a:spcBef>
                <a:spcPts val="0"/>
              </a:spcBef>
              <a:spcAft>
                <a:spcPts val="0"/>
              </a:spcAft>
              <a:buSzPts val="1400"/>
              <a:buChar char="●"/>
            </a:pPr>
            <a:r>
              <a:rPr lang="en-GB" u="sng">
                <a:solidFill>
                  <a:schemeClr val="hlink"/>
                </a:solidFill>
                <a:hlinkClick r:id="rId4"/>
              </a:rPr>
              <a:t>https://www.w3.org/WAI/eval/report-tool/#!/</a:t>
            </a:r>
            <a:endParaRPr/>
          </a:p>
          <a:p>
            <a:pPr indent="-317500" lvl="0" marL="457200" rtl="0" algn="l">
              <a:spcBef>
                <a:spcPts val="0"/>
              </a:spcBef>
              <a:spcAft>
                <a:spcPts val="0"/>
              </a:spcAft>
              <a:buSzPts val="1400"/>
              <a:buChar char="●"/>
            </a:pPr>
            <a:r>
              <a:rPr lang="en-GB" u="sng">
                <a:solidFill>
                  <a:schemeClr val="hlink"/>
                </a:solidFill>
                <a:hlinkClick r:id="rId5"/>
              </a:rPr>
              <a:t>https://ec.europa.eu/digital-single-market/en/content/wai-tools</a:t>
            </a:r>
            <a:endParaRPr/>
          </a:p>
          <a:p>
            <a:pPr indent="0" lvl="0" marL="45720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508dc897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508dc897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a:t>Governments in some countries are working closely with their vendors to see that they are able to meet the new digital accessibility requirements.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In many countries government is the largest single purchaser of goods and services. The impact of government contracting is huge and can really change the realities for people outside of government.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The EU set up the Accessible ICT Procurement Toolkit to help make it easier to purchase accessible ICT. I am not sure how that compares with BuyAccessible.gov or the new Accessible Requirements Tool.</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http://mandate376.standards.eu/standard</a:t>
            </a:r>
            <a:endParaRPr/>
          </a:p>
          <a:p>
            <a:pPr indent="-317500" lvl="0" marL="457200" rtl="0" algn="l">
              <a:spcBef>
                <a:spcPts val="0"/>
              </a:spcBef>
              <a:spcAft>
                <a:spcPts val="0"/>
              </a:spcAft>
              <a:buSzPts val="1400"/>
              <a:buChar char="●"/>
            </a:pPr>
            <a:r>
              <a:rPr lang="en-GB" u="sng">
                <a:solidFill>
                  <a:schemeClr val="hlink"/>
                </a:solidFill>
                <a:hlinkClick r:id="rId3"/>
              </a:rPr>
              <a:t>https://section508.gov/art/home</a:t>
            </a:r>
            <a:endParaRPr/>
          </a:p>
          <a:p>
            <a:pPr indent="0" lvl="0" marL="45720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508dc897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508dc897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Many countries have fines, but few enforce them. Ontario should be.  I understand that Norway &amp; Israel are.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Mitchell Evan @mitchellrevan noted that some accessibility professionals are often squeamish about legal enforcement, concerned it drives mere compliance instead of quality.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Laws spur organizations to start accessibility programs. Quality is a function of company culture + individual skills, independent of how the program started.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8046900e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8046900e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EU’s focus on monitoring and public reporting will be particularly useful. Having a scorecard to allow citizens to determine if their government is living up to the expectations that they set.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Public reporting and clear responsibility is key for this. The implementation of California’s AB434 may have been a bit flawed, but having government agency execs clearly accountable for accessibility is definitely a motivator.</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a:t>
            </a:r>
            <a:endParaRPr/>
          </a:p>
          <a:p>
            <a:pPr indent="-317500" lvl="0" marL="457200" rtl="0" algn="l">
              <a:spcBef>
                <a:spcPts val="0"/>
              </a:spcBef>
              <a:spcAft>
                <a:spcPts val="0"/>
              </a:spcAft>
              <a:buSzPts val="1400"/>
              <a:buChar char="●"/>
            </a:pPr>
            <a:r>
              <a:rPr lang="en-GB" u="sng">
                <a:solidFill>
                  <a:schemeClr val="hlink"/>
                </a:solidFill>
                <a:hlinkClick r:id="rId2"/>
              </a:rPr>
              <a:t>https://leginfo.legislature.ca.gov/faces/billNavClient.xhtml?bill_id=201720180AB434</a:t>
            </a:r>
            <a:endParaRPr>
              <a:solidFill>
                <a:schemeClr val="dk1"/>
              </a:solidFill>
            </a:endParaRPr>
          </a:p>
          <a:p>
            <a:pPr indent="-317500" lvl="0" marL="457200" rtl="0" algn="l">
              <a:spcBef>
                <a:spcPts val="0"/>
              </a:spcBef>
              <a:spcAft>
                <a:spcPts val="0"/>
              </a:spcAft>
              <a:buSzPts val="1400"/>
              <a:buChar char="●"/>
            </a:pPr>
            <a:r>
              <a:rPr lang="en-GB" u="sng">
                <a:solidFill>
                  <a:srgbClr val="0097A7"/>
                </a:solidFill>
                <a:hlinkClick r:id="rId3">
                  <a:extLst>
                    <a:ext uri="{A12FA001-AC4F-418D-AE19-62706E023703}">
                      <ahyp:hlinkClr val="tx"/>
                    </a:ext>
                  </a:extLst>
                </a:hlinkClick>
              </a:rPr>
              <a:t>https://github.com/GovTechSG/purple-hats</a:t>
            </a:r>
            <a:endParaRPr/>
          </a:p>
          <a:p>
            <a:pPr indent="-317500" lvl="0" marL="457200" rtl="0" algn="l">
              <a:spcBef>
                <a:spcPts val="0"/>
              </a:spcBef>
              <a:spcAft>
                <a:spcPts val="0"/>
              </a:spcAft>
              <a:buSzPts val="1400"/>
              <a:buChar char="●"/>
            </a:pPr>
            <a:r>
              <a:rPr lang="en-GB" u="sng">
                <a:solidFill>
                  <a:schemeClr val="hlink"/>
                </a:solidFill>
                <a:hlinkClick r:id="rId4"/>
              </a:rPr>
              <a:t>https://github.com/alphagov/accessibility-monitoring</a:t>
            </a:r>
            <a:endParaRPr/>
          </a:p>
          <a:p>
            <a:pPr indent="-317500" lvl="0" marL="457200" rtl="0" algn="l">
              <a:spcBef>
                <a:spcPts val="0"/>
              </a:spcBef>
              <a:spcAft>
                <a:spcPts val="0"/>
              </a:spcAft>
              <a:buSzPts val="1400"/>
              <a:buChar char="●"/>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8046900e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8046900e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incorporation of </a:t>
            </a:r>
            <a:r>
              <a:rPr lang="en-GB"/>
              <a:t>accessibility</a:t>
            </a:r>
            <a:r>
              <a:rPr lang="en-GB"/>
              <a:t> </a:t>
            </a:r>
            <a:r>
              <a:rPr lang="en-GB"/>
              <a:t>statements</a:t>
            </a:r>
            <a:r>
              <a:rPr lang="en-GB"/>
              <a:t> may also be a real game changer.  Having a easy means for citizens to learn what accessibility work has been done on a site and about an </a:t>
            </a:r>
            <a:r>
              <a:rPr lang="en-GB"/>
              <a:t>organization's</a:t>
            </a:r>
            <a:r>
              <a:rPr lang="en-GB"/>
              <a:t> </a:t>
            </a:r>
            <a:r>
              <a:rPr lang="en-GB"/>
              <a:t>commitment</a:t>
            </a:r>
            <a:r>
              <a:rPr lang="en-GB"/>
              <a:t> to inclusion is important. Even more so allowing citizens to report barriers that may have been missed.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This is becoming much more common in the EU because of the Web Accessibility Directive.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a:t>
            </a:r>
            <a:endParaRPr/>
          </a:p>
          <a:p>
            <a:pPr indent="-317500" lvl="0" marL="457200" rtl="0" algn="l">
              <a:spcBef>
                <a:spcPts val="0"/>
              </a:spcBef>
              <a:spcAft>
                <a:spcPts val="0"/>
              </a:spcAft>
              <a:buSzPts val="1400"/>
              <a:buChar char="●"/>
            </a:pPr>
            <a:r>
              <a:rPr lang="en-GB" u="sng">
                <a:solidFill>
                  <a:schemeClr val="hlink"/>
                </a:solidFill>
                <a:hlinkClick r:id="rId2"/>
              </a:rPr>
              <a:t>https://www.gov.uk/guidance/accessibility-requirements-for-public-sector-websites-and-apps</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3756f73f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3756f73f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The Accessible Canada Act has a big focus on hiring folks with disabilities.  This is useful both in terms of diversity &amp; inclusion goals, but also simply making people aware of the many ways that people use the web.</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https://disabilityin.org/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508dc897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508dc897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granddaddy of accessibility legislation is Section 508 in which 1998 the US Congress amended the Rehabilitation Act to require Federal agencies to make their electronic and information technology accessible to people with disabilities.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It was </a:t>
            </a:r>
            <a:r>
              <a:rPr lang="en-GB"/>
              <a:t>preceded</a:t>
            </a:r>
            <a:r>
              <a:rPr lang="en-GB"/>
              <a:t> by </a:t>
            </a:r>
            <a:r>
              <a:rPr b="1" lang="en-GB"/>
              <a:t>Section 504</a:t>
            </a:r>
            <a:r>
              <a:rPr lang="en-GB"/>
              <a:t> of the Rehabilitation Act of 1973, the fight for the enactment of this was featured in the film </a:t>
            </a:r>
            <a:r>
              <a:rPr b="1" lang="en-GB"/>
              <a:t>Crip Camp</a:t>
            </a:r>
            <a:r>
              <a:rPr lang="en-GB"/>
              <a:t> earlier this year.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https://en.wikipedia.org/wiki/Section_504_of_the_Rehabilitation_Act</a:t>
            </a:r>
            <a:endParaRPr/>
          </a:p>
          <a:p>
            <a:pPr indent="-317500" lvl="0" marL="457200" rtl="0" algn="l">
              <a:spcBef>
                <a:spcPts val="0"/>
              </a:spcBef>
              <a:spcAft>
                <a:spcPts val="0"/>
              </a:spcAft>
              <a:buSzPts val="1400"/>
              <a:buChar char="●"/>
            </a:pPr>
            <a:r>
              <a:rPr lang="en-GB" u="sng">
                <a:solidFill>
                  <a:schemeClr val="hlink"/>
                </a:solidFill>
                <a:hlinkClick r:id="rId3"/>
              </a:rPr>
              <a:t>https://cripcamp.com/</a:t>
            </a:r>
            <a:endParaRPr/>
          </a:p>
          <a:p>
            <a:pPr indent="-317500" lvl="0" marL="457200" rtl="0" algn="l">
              <a:spcBef>
                <a:spcPts val="0"/>
              </a:spcBef>
              <a:spcAft>
                <a:spcPts val="0"/>
              </a:spcAft>
              <a:buSzPts val="1400"/>
              <a:buChar char="●"/>
            </a:pPr>
            <a:r>
              <a:rPr lang="en-GB" u="sng">
                <a:solidFill>
                  <a:schemeClr val="hlink"/>
                </a:solidFill>
                <a:hlinkClick r:id="rId4"/>
              </a:rPr>
              <a:t>https://en.wikipedia.org/wiki/Section_508_Amendment_to_the_Rehabilitation_Act_of_1973</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3756f73f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3756f73f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The internet evolves pretty quickly and it is critical for accessibility regulations to keep up.  The first iPhone was released in 2007 and WCAG 2.0 was released in 2008.  Do you remember how you navigated the world before your smartphone? Government regulation has to move in increments smaller than a decade.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EU is following the Harmonized Accessibility Standards EN 301 549. I am not sure if version 4 will be released this year due to COVID, but it is clear that it is set up to evolve over time.</a:t>
            </a:r>
            <a:endParaRPr>
              <a:solidFill>
                <a:schemeClr val="dk1"/>
              </a:solidFill>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https://portal.etsi.org/webapp/workprogram/Report_WorkItem.asp?WKI_ID=50127</a:t>
            </a:r>
            <a:endParaRPr/>
          </a:p>
          <a:p>
            <a:pPr indent="-317500" lvl="0" marL="457200" rtl="0" algn="l">
              <a:spcBef>
                <a:spcPts val="0"/>
              </a:spcBef>
              <a:spcAft>
                <a:spcPts val="0"/>
              </a:spcAft>
              <a:buSzPts val="1400"/>
              <a:buChar char="●"/>
            </a:pPr>
            <a:r>
              <a:rPr lang="en-GB" u="sng">
                <a:solidFill>
                  <a:srgbClr val="0097A7"/>
                </a:solidFill>
                <a:hlinkClick r:id="rId3">
                  <a:extLst>
                    <a:ext uri="{A12FA001-AC4F-418D-AE19-62706E023703}">
                      <ahyp:hlinkClr val="tx"/>
                    </a:ext>
                  </a:extLst>
                </a:hlinkClick>
              </a:rPr>
              <a:t>https://www.hassellinclusion.com/bs8878/</a:t>
            </a:r>
            <a:endParaRPr/>
          </a:p>
          <a:p>
            <a:pPr indent="-317500" lvl="0" marL="457200" rtl="0" algn="l">
              <a:spcBef>
                <a:spcPts val="0"/>
              </a:spcBef>
              <a:spcAft>
                <a:spcPts val="0"/>
              </a:spcAft>
              <a:buSzPts val="14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4de42aa7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4de42aa7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https://webaim.org/articles/laws/world/australia#legis</a:t>
            </a:r>
            <a:endParaRPr/>
          </a:p>
          <a:p>
            <a:pPr indent="-317500" lvl="0" marL="457200" rtl="0" algn="l">
              <a:spcBef>
                <a:spcPts val="0"/>
              </a:spcBef>
              <a:spcAft>
                <a:spcPts val="0"/>
              </a:spcAft>
              <a:buSzPts val="1400"/>
              <a:buChar char="●"/>
            </a:pPr>
            <a:r>
              <a:rPr lang="en-GB" u="sng">
                <a:solidFill>
                  <a:schemeClr val="hlink"/>
                </a:solidFill>
                <a:hlinkClick r:id="rId3"/>
              </a:rPr>
              <a:t>https://www.lflegal.com/2013/05/gaad-legal/</a:t>
            </a:r>
            <a:endParaRPr/>
          </a:p>
          <a:p>
            <a:pPr indent="-317500" lvl="0" marL="457200" rtl="0" algn="l">
              <a:spcBef>
                <a:spcPts val="0"/>
              </a:spcBef>
              <a:spcAft>
                <a:spcPts val="0"/>
              </a:spcAft>
              <a:buSzPts val="1400"/>
              <a:buChar char="●"/>
            </a:pPr>
            <a:r>
              <a:rPr lang="en-GB" u="sng">
                <a:solidFill>
                  <a:schemeClr val="hlink"/>
                </a:solidFill>
                <a:hlinkClick r:id="rId4"/>
              </a:rPr>
              <a:t>https://www.w3.org/WAI/policies/</a:t>
            </a:r>
            <a:endParaRPr/>
          </a:p>
          <a:p>
            <a:pPr indent="-317500" lvl="0" marL="457200" rtl="0" algn="l">
              <a:spcBef>
                <a:spcPts val="0"/>
              </a:spcBef>
              <a:spcAft>
                <a:spcPts val="0"/>
              </a:spcAft>
              <a:buSzPts val="14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97608c2f9fe40c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97608c2f9fe40c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This was updated in January 2017 to bring it more in alignment with the World Wide Web Consortium’s (W3C) </a:t>
            </a:r>
            <a:r>
              <a:rPr lang="en-GB"/>
              <a:t>Web Content Accessibility Guidelines (WCAG) 2.0 AA (WCAG).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In the interim the rest of the world had implemented WCAG 1.0 &amp; WCAG 2.0 preparing for the release of WCAG 2.1.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In that time the W3C also worked on a number of other guidelines including Authoring Tool Accessibility Guidelines (ATAG), &amp; User Agent Accessibility Guidelines (UAAG). The W3C also facilitated standards like HTML, CSS &amp; ARIA which are key for web accessibility. The W3C has less than 100 staff.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https://www.access-board.gov/guidelines-and-standards/communications-and-it/about-the-ict-refresh</a:t>
            </a:r>
            <a:endParaRPr/>
          </a:p>
          <a:p>
            <a:pPr indent="-317500" lvl="0" marL="457200" rtl="0" algn="l">
              <a:spcBef>
                <a:spcPts val="0"/>
              </a:spcBef>
              <a:spcAft>
                <a:spcPts val="0"/>
              </a:spcAft>
              <a:buSzPts val="1400"/>
              <a:buChar char="●"/>
            </a:pPr>
            <a:r>
              <a:rPr lang="en-GB" u="sng">
                <a:solidFill>
                  <a:schemeClr val="hlink"/>
                </a:solidFill>
                <a:hlinkClick r:id="rId3"/>
              </a:rPr>
              <a:t>https://www.w3.org/WAI/standards-guidelines/</a:t>
            </a:r>
            <a:endParaRPr/>
          </a:p>
          <a:p>
            <a:pPr indent="-317500" lvl="0" marL="457200" rtl="0" algn="l">
              <a:spcBef>
                <a:spcPts val="0"/>
              </a:spcBef>
              <a:spcAft>
                <a:spcPts val="0"/>
              </a:spcAft>
              <a:buSzPts val="1400"/>
              <a:buChar char="●"/>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97608c2f9fe40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97608c2f9fe40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internet is evolving more quickly that accessibility regulation. Various governments &amp; other organizations either leverage Section 508 or build on it. Some are adopting WCAG 2.1 AA as the standard because they are forward looking, others because they are forced into it though a lawsuit.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In 2018 Alameda County, California became the first county to officially endorsed WCAG 2.1 AA, although that was through a settlement with the National Federation of the Blind. </a:t>
            </a:r>
            <a:r>
              <a:rPr lang="en-GB"/>
              <a:t>California state websites use WCAG 2.1 AA as it’s standard.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https://webstandards.ca.gov/accessibility/</a:t>
            </a:r>
            <a:endParaRPr/>
          </a:p>
          <a:p>
            <a:pPr indent="-317500" lvl="0" marL="457200" rtl="0" algn="l">
              <a:spcBef>
                <a:spcPts val="0"/>
              </a:spcBef>
              <a:spcAft>
                <a:spcPts val="0"/>
              </a:spcAft>
              <a:buSzPts val="1400"/>
              <a:buChar char="●"/>
            </a:pPr>
            <a:r>
              <a:rPr lang="en-GB" u="sng">
                <a:solidFill>
                  <a:schemeClr val="hlink"/>
                </a:solidFill>
                <a:hlinkClick r:id="rId3"/>
              </a:rPr>
              <a:t>https://www.lflegal.com/2018/11/alameda-voting/</a:t>
            </a:r>
            <a:endParaRPr/>
          </a:p>
          <a:p>
            <a:pPr indent="-317500" lvl="0" marL="457200" rtl="0" algn="l">
              <a:spcBef>
                <a:spcPts val="0"/>
              </a:spcBef>
              <a:spcAft>
                <a:spcPts val="0"/>
              </a:spcAft>
              <a:buSzPts val="1400"/>
              <a:buChar char="●"/>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508dc897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508dc897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Some in the USA will have heard of Ontario’s Accessibility for Ontarians with Disabilities Act (AODA). </a:t>
            </a:r>
            <a:r>
              <a:rPr lang="en-GB">
                <a:solidFill>
                  <a:schemeClr val="dk1"/>
                </a:solidFill>
              </a:rPr>
              <a:t>This only applies to organizations that work in the province. </a:t>
            </a:r>
            <a:r>
              <a:rPr lang="en-GB"/>
              <a:t>This introduced a number of interesting </a:t>
            </a:r>
            <a:r>
              <a:rPr lang="en-GB"/>
              <a:t>innovations</a:t>
            </a:r>
            <a:r>
              <a:rPr lang="en-GB"/>
              <a:t> in government accessibility regulations:</a:t>
            </a:r>
            <a:endParaRPr/>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SzPts val="1400"/>
              <a:buChar char="●"/>
            </a:pPr>
            <a:r>
              <a:rPr lang="en-GB"/>
              <a:t>It was progressive in that it had implications for a wide range of organizations, but government organizations &amp; larger organizations were required to implement it earlier. </a:t>
            </a:r>
            <a:endParaRPr/>
          </a:p>
          <a:p>
            <a:pPr indent="-317500" lvl="0" marL="457200" rtl="0" algn="l">
              <a:spcBef>
                <a:spcPts val="0"/>
              </a:spcBef>
              <a:spcAft>
                <a:spcPts val="0"/>
              </a:spcAft>
              <a:buSzPts val="1400"/>
              <a:buChar char="●"/>
            </a:pPr>
            <a:r>
              <a:rPr lang="en-GB"/>
              <a:t>ICT was one of it’s focuses, but also touched on services so even volunteers required training on how to communicate with people with disabilities.</a:t>
            </a:r>
            <a:endParaRPr/>
          </a:p>
          <a:p>
            <a:pPr indent="-317500" lvl="0" marL="457200" rtl="0" algn="l">
              <a:spcBef>
                <a:spcPts val="0"/>
              </a:spcBef>
              <a:spcAft>
                <a:spcPts val="0"/>
              </a:spcAft>
              <a:buSzPts val="1400"/>
              <a:buChar char="●"/>
            </a:pPr>
            <a:r>
              <a:rPr lang="en-GB"/>
              <a:t>Organizations &amp; their directors can face hefty fines for failing to meet the AODA.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legislation was passed in 2005, with the goal of making Ontario an accessibility leader in 2025.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Critique: Government enforcement has been key, but it has been largely absent.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https://en.wikipedia.org/wiki/Accessibility_for_Ontarians_with_Disabilities_Act,_2005#Ontarians_with_Disabilities_Act</a:t>
            </a:r>
            <a:endParaRPr/>
          </a:p>
          <a:p>
            <a:pPr indent="-317500" lvl="0" marL="457200" rtl="0" algn="l">
              <a:spcBef>
                <a:spcPts val="0"/>
              </a:spcBef>
              <a:spcAft>
                <a:spcPts val="0"/>
              </a:spcAft>
              <a:buSzPts val="1400"/>
              <a:buChar char="●"/>
            </a:pPr>
            <a:r>
              <a:rPr lang="en-GB" u="sng">
                <a:solidFill>
                  <a:schemeClr val="hlink"/>
                </a:solidFill>
                <a:hlinkClick r:id="rId3"/>
              </a:rPr>
              <a:t>https://aoda.ca/enforcing-aoda-compliance/</a:t>
            </a:r>
            <a:endParaRPr/>
          </a:p>
          <a:p>
            <a:pPr indent="-317500" lvl="0" marL="457200" rtl="0" algn="l">
              <a:spcBef>
                <a:spcPts val="0"/>
              </a:spcBef>
              <a:spcAft>
                <a:spcPts val="0"/>
              </a:spcAft>
              <a:buSzPts val="1400"/>
              <a:buChar char="●"/>
            </a:pPr>
            <a:r>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508dc897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508dc897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In 2019 Canada passed the Accessible Canada Act (ACA). The goal is the realization of a Canada without barriers, on or before January 1, 2040. </a:t>
            </a:r>
            <a:r>
              <a:rPr lang="en-GB">
                <a:solidFill>
                  <a:schemeClr val="dk1"/>
                </a:solidFill>
              </a:rPr>
              <a:t>Canada is a federal system and there clear distinctions the responsibilities of the Government of Canada and the governments in each of the provinces. </a:t>
            </a:r>
            <a:endParaRPr>
              <a:solidFill>
                <a:schemeClr val="dk1"/>
              </a:solidFill>
            </a:endParaRPr>
          </a:p>
          <a:p>
            <a:pPr indent="0" lvl="0" marL="0" rtl="0" algn="l">
              <a:spcBef>
                <a:spcPts val="0"/>
              </a:spcBef>
              <a:spcAft>
                <a:spcPts val="0"/>
              </a:spcAft>
              <a:buClr>
                <a:srgbClr val="000000"/>
              </a:buClr>
              <a:buSzPts val="1100"/>
              <a:buFont typeface="Arial"/>
              <a:buNone/>
            </a:pPr>
            <a:r>
              <a:t/>
            </a:r>
            <a:endParaRPr>
              <a:solidFill>
                <a:schemeClr val="dk1"/>
              </a:solidFill>
            </a:endParaRPr>
          </a:p>
          <a:p>
            <a:pPr indent="0" lvl="0" marL="0" rtl="0" algn="l">
              <a:spcBef>
                <a:spcPts val="0"/>
              </a:spcBef>
              <a:spcAft>
                <a:spcPts val="0"/>
              </a:spcAft>
              <a:buClr>
                <a:srgbClr val="000000"/>
              </a:buClr>
              <a:buSzPts val="1100"/>
              <a:buFont typeface="Arial"/>
              <a:buNone/>
            </a:pPr>
            <a:r>
              <a:rPr lang="en-GB">
                <a:solidFill>
                  <a:schemeClr val="dk1"/>
                </a:solidFill>
              </a:rPr>
              <a:t>The ACA applies to the federal government, but also to all federally regulated agencies. </a:t>
            </a:r>
            <a:endParaRPr>
              <a:solidFill>
                <a:schemeClr val="dk1"/>
              </a:solidFill>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Some highlights:</a:t>
            </a:r>
            <a:endParaRPr/>
          </a:p>
          <a:p>
            <a:pPr indent="-317500" lvl="0" marL="457200" rtl="0" algn="l">
              <a:spcBef>
                <a:spcPts val="0"/>
              </a:spcBef>
              <a:spcAft>
                <a:spcPts val="0"/>
              </a:spcAft>
              <a:buSzPts val="1400"/>
              <a:buChar char="●"/>
            </a:pPr>
            <a:r>
              <a:rPr lang="en-GB"/>
              <a:t>Specifically calls for the creation of a Chief Accessibility Officer and other roles</a:t>
            </a:r>
            <a:endParaRPr/>
          </a:p>
          <a:p>
            <a:pPr indent="-317500" lvl="0" marL="457200" rtl="0" algn="l">
              <a:spcBef>
                <a:spcPts val="0"/>
              </a:spcBef>
              <a:spcAft>
                <a:spcPts val="0"/>
              </a:spcAft>
              <a:buSzPts val="1400"/>
              <a:buChar char="●"/>
            </a:pPr>
            <a:r>
              <a:rPr lang="en-GB"/>
              <a:t>Applies to both public facing and public public sector facing sites (huge transition for the IT industry to have to worry about back-end accessibility)</a:t>
            </a:r>
            <a:endParaRPr/>
          </a:p>
          <a:p>
            <a:pPr indent="-317500" lvl="0" marL="457200" rtl="0" algn="l">
              <a:spcBef>
                <a:spcPts val="0"/>
              </a:spcBef>
              <a:spcAft>
                <a:spcPts val="0"/>
              </a:spcAft>
              <a:buSzPts val="1400"/>
              <a:buChar char="●"/>
            </a:pPr>
            <a:r>
              <a:rPr lang="en-GB"/>
              <a:t>Includes a significant program to hire People with Disabilities to ensure that the Government of Canada is more representative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Critique: Been over a year and key positions haven’t been filled. So far it’s been slow to get moving.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https://en.wikipedia.org/wiki/Accessible_Canada_Act</a:t>
            </a:r>
            <a:endParaRPr/>
          </a:p>
          <a:p>
            <a:pPr indent="-317500" lvl="0" marL="457200" rtl="0" algn="l">
              <a:spcBef>
                <a:spcPts val="0"/>
              </a:spcBef>
              <a:spcAft>
                <a:spcPts val="0"/>
              </a:spcAft>
              <a:buSzPts val="1400"/>
              <a:buChar char="●"/>
            </a:pPr>
            <a:r>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3733cb00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3733cb00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a:t>Europe is really the government which is leading accessibility innovation in the world.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The Web Accessibility Directive &amp; European Accessibility Act in particular are really setting the stage.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This legislation is going to be implemented differently in each member state. The important thing is that states exceed the requirements in their own national legislation.</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Several European research organizations are responsible for maintaining t</a:t>
            </a:r>
            <a:r>
              <a:rPr lang="en-GB"/>
              <a:t>he European Harmonized Accessibility Standards (EN 301 549). This is an evolving standard that is much broader than the web, but is currently embracing WCAG standards.  It is progressive, so </a:t>
            </a:r>
            <a:r>
              <a:rPr lang="en-GB" sz="1050">
                <a:solidFill>
                  <a:srgbClr val="202122"/>
                </a:solidFill>
                <a:highlight>
                  <a:srgbClr val="FFFFFF"/>
                </a:highlight>
              </a:rPr>
              <a:t>the last release, version 3.1.1 from November, includes WCAG 2.1 AA guidelines for their web standards.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Links:</a:t>
            </a:r>
            <a:endParaRPr/>
          </a:p>
          <a:p>
            <a:pPr indent="-317500" lvl="0" marL="457200" rtl="0" algn="l">
              <a:spcBef>
                <a:spcPts val="0"/>
              </a:spcBef>
              <a:spcAft>
                <a:spcPts val="0"/>
              </a:spcAft>
              <a:buSzPts val="1400"/>
              <a:buChar char="●"/>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508dc897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508dc897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The UK’s Government Digital Services is also doing an amazing job, even though it is leaving the EU.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As the key government driving Open Government &amp; Digital Nations, the UK has been contributing a lot to the space of accessibility, building on the EU’s requirements.</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The UK will likely keep up with the EU’s accessibility standards, even after Brexit is implemented, but likely after that too.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Worth noting that the UK created their own standard, </a:t>
            </a:r>
            <a:r>
              <a:rPr lang="en-GB"/>
              <a:t>BS 8878 has since been </a:t>
            </a:r>
            <a:r>
              <a:rPr lang="en-GB"/>
              <a:t>superseded</a:t>
            </a:r>
            <a:r>
              <a:rPr lang="en-GB"/>
              <a:t> by ISO 30071-1 - the goal of which is how organizations can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GB"/>
              <a:t>Links:</a:t>
            </a:r>
            <a:endParaRPr/>
          </a:p>
          <a:p>
            <a:pPr indent="-317500" lvl="0" marL="457200" rtl="0" algn="l">
              <a:spcBef>
                <a:spcPts val="0"/>
              </a:spcBef>
              <a:spcAft>
                <a:spcPts val="0"/>
              </a:spcAft>
              <a:buSzPts val="1400"/>
              <a:buChar char="●"/>
            </a:pPr>
            <a:r>
              <a:rPr lang="en-GB" u="sng">
                <a:solidFill>
                  <a:schemeClr val="hlink"/>
                </a:solidFill>
                <a:hlinkClick r:id="rId2"/>
              </a:rPr>
              <a:t>https://github.com/alphagov/accessibility-monitoring</a:t>
            </a:r>
            <a:endParaRPr/>
          </a:p>
          <a:p>
            <a:pPr indent="-317500" lvl="0" marL="457200" rtl="0" algn="l">
              <a:spcBef>
                <a:spcPts val="0"/>
              </a:spcBef>
              <a:spcAft>
                <a:spcPts val="0"/>
              </a:spcAft>
              <a:buSzPts val="1400"/>
              <a:buChar char="●"/>
            </a:pPr>
            <a:r>
              <a:rPr lang="en-GB" u="sng">
                <a:solidFill>
                  <a:schemeClr val="hlink"/>
                </a:solidFill>
                <a:hlinkClick r:id="rId3"/>
              </a:rPr>
              <a:t>https://gds.blog.gov.uk/category/accessibility/</a:t>
            </a:r>
            <a:endParaRPr/>
          </a:p>
          <a:p>
            <a:pPr indent="-317500" lvl="0" marL="457200" rtl="0" algn="l">
              <a:spcBef>
                <a:spcPts val="0"/>
              </a:spcBef>
              <a:spcAft>
                <a:spcPts val="0"/>
              </a:spcAft>
              <a:buSzPts val="1400"/>
              <a:buChar char="●"/>
            </a:pPr>
            <a:r>
              <a:rPr lang="en-GB" u="sng">
                <a:solidFill>
                  <a:schemeClr val="hlink"/>
                </a:solidFill>
                <a:hlinkClick r:id="rId4"/>
              </a:rPr>
              <a:t>https://www.hassellinclusion.com/bs8878/</a:t>
            </a:r>
            <a:endParaRPr/>
          </a:p>
          <a:p>
            <a:pPr indent="0" lvl="0" marL="45720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508dc897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508dc897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As of yesterday, all public sector websites of all member states of the EU must conform to WCAG 2.1 AA.</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They depend on: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Accessibility monitoring</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Accessibility statements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Changes in procurement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 June of 2021 this will apply to all mobile apps and by December of 2021 member states will need to do public reporting on their progress.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Links:</a:t>
            </a:r>
            <a:endParaRPr>
              <a:solidFill>
                <a:schemeClr val="dk1"/>
              </a:solidFill>
            </a:endParaRPr>
          </a:p>
          <a:p>
            <a:pPr indent="-317500" lvl="0" marL="457200" rtl="0" algn="l">
              <a:spcBef>
                <a:spcPts val="0"/>
              </a:spcBef>
              <a:spcAft>
                <a:spcPts val="0"/>
              </a:spcAft>
              <a:buClr>
                <a:schemeClr val="dk1"/>
              </a:buClr>
              <a:buSzPts val="1400"/>
              <a:buChar char="●"/>
            </a:pPr>
            <a:r>
              <a:rPr lang="en-GB" u="sng">
                <a:solidFill>
                  <a:srgbClr val="0097A7"/>
                </a:solidFill>
                <a:hlinkClick r:id="rId2">
                  <a:extLst>
                    <a:ext uri="{A12FA001-AC4F-418D-AE19-62706E023703}">
                      <ahyp:hlinkClr val="tx"/>
                    </a:ext>
                  </a:extLst>
                </a:hlinkClick>
              </a:rPr>
              <a:t>https://en.wikipedia.org/wiki/Web_Accessibility_Directive</a:t>
            </a:r>
            <a:endParaRPr>
              <a:solidFill>
                <a:schemeClr val="dk1"/>
              </a:solidFill>
            </a:endParaRPr>
          </a:p>
          <a:p>
            <a:pPr indent="0" lvl="0" marL="45720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hyperlink" Target="http://openconcept.ca" TargetMode="External"/><Relationship Id="rId5" Type="http://schemas.openxmlformats.org/officeDocument/2006/relationships/hyperlink" Target="http://openconcept.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87900" y="445025"/>
            <a:ext cx="8520600" cy="16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600">
                <a:solidFill>
                  <a:srgbClr val="282A29"/>
                </a:solidFill>
                <a:highlight>
                  <a:srgbClr val="FFFFFF"/>
                </a:highlight>
                <a:latin typeface="Trebuchet MS"/>
                <a:ea typeface="Trebuchet MS"/>
                <a:cs typeface="Trebuchet MS"/>
                <a:sym typeface="Trebuchet MS"/>
              </a:rPr>
              <a:t>What can the USA learn from the world on accessibility policy?</a:t>
            </a:r>
            <a:endParaRPr b="1" sz="2600">
              <a:solidFill>
                <a:srgbClr val="282A29"/>
              </a:solidFill>
              <a:highlight>
                <a:srgbClr val="FFFFFF"/>
              </a:highlight>
              <a:latin typeface="Trebuchet MS"/>
              <a:ea typeface="Trebuchet MS"/>
              <a:cs typeface="Trebuchet MS"/>
              <a:sym typeface="Trebuchet MS"/>
            </a:endParaRPr>
          </a:p>
        </p:txBody>
      </p:sp>
      <p:pic>
        <p:nvPicPr>
          <p:cNvPr descr="OC-Logo-2014-4000-661px.png" id="55" name="Google Shape;55;p13"/>
          <p:cNvPicPr preferRelativeResize="0"/>
          <p:nvPr/>
        </p:nvPicPr>
        <p:blipFill>
          <a:blip r:embed="rId3">
            <a:alphaModFix/>
          </a:blip>
          <a:stretch>
            <a:fillRect/>
          </a:stretch>
        </p:blipFill>
        <p:spPr>
          <a:xfrm>
            <a:off x="311700" y="3284700"/>
            <a:ext cx="7771050" cy="1284174"/>
          </a:xfrm>
          <a:prstGeom prst="rect">
            <a:avLst/>
          </a:prstGeom>
          <a:noFill/>
          <a:ln>
            <a:noFill/>
          </a:ln>
        </p:spPr>
      </p:pic>
      <p:sp>
        <p:nvSpPr>
          <p:cNvPr id="56" name="Google Shape;56;p13"/>
          <p:cNvSpPr txBox="1"/>
          <p:nvPr/>
        </p:nvSpPr>
        <p:spPr>
          <a:xfrm>
            <a:off x="532725" y="2302900"/>
            <a:ext cx="7626300" cy="8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900">
                <a:solidFill>
                  <a:srgbClr val="282A29"/>
                </a:solidFill>
                <a:highlight>
                  <a:srgbClr val="FFFFFF"/>
                </a:highlight>
                <a:latin typeface="Trebuchet MS"/>
                <a:ea typeface="Trebuchet MS"/>
                <a:cs typeface="Trebuchet MS"/>
                <a:sym typeface="Trebuchet MS"/>
              </a:rPr>
              <a:t>Drupal GovCon</a:t>
            </a:r>
            <a:endParaRPr b="1" sz="2900">
              <a:solidFill>
                <a:srgbClr val="282A29"/>
              </a:solidFill>
              <a:highlight>
                <a:srgbClr val="FFFFFF"/>
              </a:highlight>
              <a:latin typeface="Trebuchet MS"/>
              <a:ea typeface="Trebuchet MS"/>
              <a:cs typeface="Trebuchet MS"/>
              <a:sym typeface="Trebuchet MS"/>
            </a:endParaRPr>
          </a:p>
          <a:p>
            <a:pPr indent="0" lvl="0" marL="0" rtl="0" algn="r">
              <a:spcBef>
                <a:spcPts val="0"/>
              </a:spcBef>
              <a:spcAft>
                <a:spcPts val="0"/>
              </a:spcAft>
              <a:buNone/>
            </a:pPr>
            <a:r>
              <a:rPr b="1" lang="en-GB" sz="1800">
                <a:latin typeface="Trebuchet MS"/>
                <a:ea typeface="Trebuchet MS"/>
                <a:cs typeface="Trebuchet MS"/>
                <a:sym typeface="Trebuchet MS"/>
              </a:rPr>
              <a:t>September 24, 2020 (4:30 pm ET) </a:t>
            </a:r>
            <a:endParaRPr b="1" sz="18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2"/>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European Accessibility Act</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3"/>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New Zealand &amp; Australia</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4"/>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The world</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5"/>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United Nations</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6"/>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Investing in the future</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7"/>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Government Procurement</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8"/>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Enforcement</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9"/>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Monitoring</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30"/>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Accessibility Statements</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31"/>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Hire People with Disabilities</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0" y="13025"/>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Section 508</a:t>
            </a:r>
            <a:endParaRPr sz="3600">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32"/>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Keep up with the W3C &amp; the Internet</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pic>
        <p:nvPicPr>
          <p:cNvPr descr="OC Bird 2014-white.png" id="157" name="Google Shape;157;p33"/>
          <p:cNvPicPr preferRelativeResize="0"/>
          <p:nvPr/>
        </p:nvPicPr>
        <p:blipFill>
          <a:blip r:embed="rId3">
            <a:alphaModFix/>
          </a:blip>
          <a:stretch>
            <a:fillRect/>
          </a:stretch>
        </p:blipFill>
        <p:spPr>
          <a:xfrm>
            <a:off x="444024" y="502826"/>
            <a:ext cx="3802124" cy="3026700"/>
          </a:xfrm>
          <a:prstGeom prst="rect">
            <a:avLst/>
          </a:prstGeom>
          <a:noFill/>
          <a:ln>
            <a:noFill/>
          </a:ln>
        </p:spPr>
      </p:pic>
      <p:sp>
        <p:nvSpPr>
          <p:cNvPr id="158" name="Google Shape;158;p33"/>
          <p:cNvSpPr txBox="1"/>
          <p:nvPr/>
        </p:nvSpPr>
        <p:spPr>
          <a:xfrm>
            <a:off x="4406200" y="1116775"/>
            <a:ext cx="3678000" cy="17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3600">
                <a:solidFill>
                  <a:schemeClr val="dk1"/>
                </a:solidFill>
                <a:latin typeface="Trebuchet MS"/>
                <a:ea typeface="Trebuchet MS"/>
                <a:cs typeface="Trebuchet MS"/>
                <a:sym typeface="Trebuchet MS"/>
              </a:rPr>
              <a:t>Questions</a:t>
            </a:r>
            <a:endParaRPr/>
          </a:p>
          <a:p>
            <a:pPr indent="0" lvl="0" marL="0" rtl="0" algn="l">
              <a:spcBef>
                <a:spcPts val="0"/>
              </a:spcBef>
              <a:spcAft>
                <a:spcPts val="0"/>
              </a:spcAft>
              <a:buNone/>
            </a:pPr>
            <a:r>
              <a:t/>
            </a:r>
            <a:endParaRPr sz="1000"/>
          </a:p>
          <a:p>
            <a:pPr indent="0" lvl="0" marL="0" rtl="0" algn="l">
              <a:spcBef>
                <a:spcPts val="0"/>
              </a:spcBef>
              <a:spcAft>
                <a:spcPts val="0"/>
              </a:spcAft>
              <a:buNone/>
            </a:pPr>
            <a:r>
              <a:rPr b="1" lang="en-GB" sz="2400" u="sng">
                <a:solidFill>
                  <a:srgbClr val="08A0D6"/>
                </a:solidFill>
                <a:latin typeface="Trebuchet MS"/>
                <a:ea typeface="Trebuchet MS"/>
                <a:cs typeface="Trebuchet MS"/>
                <a:sym typeface="Trebuchet MS"/>
                <a:hlinkClick r:id="rId4">
                  <a:extLst>
                    <a:ext uri="{A12FA001-AC4F-418D-AE19-62706E023703}">
                      <ahyp:hlinkClr val="tx"/>
                    </a:ext>
                  </a:extLst>
                </a:hlinkClick>
              </a:rPr>
              <a:t>http://openconcept.c</a:t>
            </a:r>
            <a:r>
              <a:rPr b="1" lang="en-GB" sz="2400" u="sng">
                <a:solidFill>
                  <a:srgbClr val="08A0D6"/>
                </a:solidFill>
                <a:latin typeface="Trebuchet MS"/>
                <a:ea typeface="Trebuchet MS"/>
                <a:cs typeface="Trebuchet MS"/>
                <a:sym typeface="Trebuchet MS"/>
                <a:hlinkClick r:id="rId5">
                  <a:extLst>
                    <a:ext uri="{A12FA001-AC4F-418D-AE19-62706E023703}">
                      <ahyp:hlinkClr val="tx"/>
                    </a:ext>
                  </a:extLst>
                </a:hlinkClick>
              </a:rPr>
              <a:t>a</a:t>
            </a:r>
            <a:endParaRPr b="1" sz="2400">
              <a:solidFill>
                <a:srgbClr val="08A0D6"/>
              </a:solidFill>
              <a:latin typeface="Trebuchet MS"/>
              <a:ea typeface="Trebuchet MS"/>
              <a:cs typeface="Trebuchet MS"/>
              <a:sym typeface="Trebuchet MS"/>
            </a:endParaRPr>
          </a:p>
          <a:p>
            <a:pPr indent="0" lvl="0" marL="0" rtl="0" algn="l">
              <a:spcBef>
                <a:spcPts val="0"/>
              </a:spcBef>
              <a:spcAft>
                <a:spcPts val="0"/>
              </a:spcAft>
              <a:buNone/>
            </a:pPr>
            <a:r>
              <a:t/>
            </a:r>
            <a:endParaRPr b="1" sz="1000">
              <a:latin typeface="Trebuchet MS"/>
              <a:ea typeface="Trebuchet MS"/>
              <a:cs typeface="Trebuchet MS"/>
              <a:sym typeface="Trebuchet MS"/>
            </a:endParaRPr>
          </a:p>
          <a:p>
            <a:pPr indent="0" lvl="0" marL="0" rtl="0" algn="l">
              <a:spcBef>
                <a:spcPts val="0"/>
              </a:spcBef>
              <a:spcAft>
                <a:spcPts val="0"/>
              </a:spcAft>
              <a:buNone/>
            </a:pPr>
            <a:r>
              <a:rPr b="1" lang="en-GB" sz="2400">
                <a:latin typeface="Trebuchet MS"/>
                <a:ea typeface="Trebuchet MS"/>
                <a:cs typeface="Trebuchet MS"/>
                <a:sym typeface="Trebuchet MS"/>
              </a:rPr>
              <a:t>@mgifford</a:t>
            </a:r>
            <a:endParaRPr b="1" sz="24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Section 508 Refresh</a:t>
            </a:r>
            <a:endParaRPr sz="36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Little 508’s — State, County &amp; Cities</a:t>
            </a:r>
            <a:endParaRPr sz="36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Ontario, Canada - AODA</a:t>
            </a:r>
            <a:endParaRPr sz="360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Accessible Canada Act</a:t>
            </a:r>
            <a:endParaRPr sz="36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European Union</a:t>
            </a:r>
            <a:endParaRPr sz="36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0"/>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European Union &amp; the UK</a:t>
            </a:r>
            <a:endParaRPr sz="3600">
              <a:latin typeface="Trebuchet MS"/>
              <a:ea typeface="Trebuchet MS"/>
              <a:cs typeface="Trebuchet MS"/>
              <a:sym typeface="Trebuchet MS"/>
            </a:endParaRPr>
          </a:p>
        </p:txBody>
      </p:sp>
      <p:pic>
        <p:nvPicPr>
          <p:cNvPr id="92" name="Google Shape;92;p20"/>
          <p:cNvPicPr preferRelativeResize="0"/>
          <p:nvPr/>
        </p:nvPicPr>
        <p:blipFill>
          <a:blip r:embed="rId4">
            <a:alphaModFix/>
          </a:blip>
          <a:stretch>
            <a:fillRect/>
          </a:stretch>
        </p:blipFill>
        <p:spPr>
          <a:xfrm>
            <a:off x="3384924" y="1390775"/>
            <a:ext cx="2374150" cy="252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1"/>
          <p:cNvSpPr txBox="1"/>
          <p:nvPr>
            <p:ph type="title"/>
          </p:nvPr>
        </p:nvSpPr>
        <p:spPr>
          <a:xfrm>
            <a:off x="0" y="0"/>
            <a:ext cx="9144000" cy="1092000"/>
          </a:xfrm>
          <a:prstGeom prst="rect">
            <a:avLst/>
          </a:prstGeom>
          <a:gradFill>
            <a:gsLst>
              <a:gs pos="0">
                <a:srgbClr val="FFFFFF">
                  <a:alpha val="0"/>
                </a:srgbClr>
              </a:gs>
              <a:gs pos="48000">
                <a:srgbClr val="F3F3F3"/>
              </a:gs>
              <a:gs pos="74000">
                <a:srgbClr val="D9D9D9"/>
              </a:gs>
              <a:gs pos="100000">
                <a:srgbClr val="F3F3F3"/>
              </a:gs>
            </a:gsLst>
            <a:lin ang="16200038"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Trebuchet MS"/>
                <a:ea typeface="Trebuchet MS"/>
                <a:cs typeface="Trebuchet MS"/>
                <a:sym typeface="Trebuchet MS"/>
              </a:rPr>
              <a:t>Web Accessibility Directive</a:t>
            </a:r>
            <a:endParaRPr sz="3600">
              <a:latin typeface="Trebuchet MS"/>
              <a:ea typeface="Trebuchet MS"/>
              <a:cs typeface="Trebuchet MS"/>
              <a:sym typeface="Trebuchet MS"/>
            </a:endParaRPr>
          </a:p>
          <a:p>
            <a:pPr indent="0" lvl="0" marL="0" rtl="0" algn="l">
              <a:spcBef>
                <a:spcPts val="0"/>
              </a:spcBef>
              <a:spcAft>
                <a:spcPts val="0"/>
              </a:spcAft>
              <a:buNone/>
            </a:pPr>
            <a:r>
              <a:t/>
            </a:r>
            <a:endParaRPr sz="36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