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3" r:id="rId4"/>
    <p:sldMasterId id="2147483796" r:id="rId5"/>
    <p:sldMasterId id="2147483820" r:id="rId6"/>
  </p:sldMasterIdLst>
  <p:notesMasterIdLst>
    <p:notesMasterId r:id="rId28"/>
  </p:notesMasterIdLst>
  <p:handoutMasterIdLst>
    <p:handoutMasterId r:id="rId29"/>
  </p:handoutMasterIdLst>
  <p:sldIdLst>
    <p:sldId id="730" r:id="rId7"/>
    <p:sldId id="762" r:id="rId8"/>
    <p:sldId id="763" r:id="rId9"/>
    <p:sldId id="755" r:id="rId10"/>
    <p:sldId id="756" r:id="rId11"/>
    <p:sldId id="757" r:id="rId12"/>
    <p:sldId id="758" r:id="rId13"/>
    <p:sldId id="759" r:id="rId14"/>
    <p:sldId id="715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49" r:id="rId23"/>
    <p:sldId id="752" r:id="rId24"/>
    <p:sldId id="751" r:id="rId25"/>
    <p:sldId id="764" r:id="rId26"/>
    <p:sldId id="7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33"/>
    <a:srgbClr val="97D6EC"/>
    <a:srgbClr val="F7A81B"/>
    <a:srgbClr val="00A6B7"/>
    <a:srgbClr val="0F5257"/>
    <a:srgbClr val="D7E35A"/>
    <a:srgbClr val="88A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5321"/>
  </p:normalViewPr>
  <p:slideViewPr>
    <p:cSldViewPr snapToGrid="0" snapToObjects="1">
      <p:cViewPr varScale="1">
        <p:scale>
          <a:sx n="111" d="100"/>
          <a:sy n="111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4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27CA6-12BA-4E25-8D0C-D0BF47BEA956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6C39-415E-47A8-98C8-62E2BB29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5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80A5-7BB0-734F-8C27-B1DC0FB7F823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11DD-DAB9-1647-97C7-AACDE6029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</a:t>
            </a:r>
            <a:r>
              <a:rPr lang="en-US" baseline="0" dirty="0"/>
              <a:t> use for Kubernetes service discovery is providing DNS resolution for external services.</a:t>
            </a:r>
          </a:p>
          <a:p>
            <a:r>
              <a:rPr lang="en-US" baseline="0" dirty="0"/>
              <a:t>The most common use for a Drupal application would be accessing a Relational Database Service.</a:t>
            </a:r>
          </a:p>
          <a:p>
            <a:r>
              <a:rPr lang="en-US" baseline="0" dirty="0"/>
              <a:t>With this configuration, </a:t>
            </a:r>
            <a:r>
              <a:rPr lang="en-US" baseline="0" dirty="0" err="1"/>
              <a:t>drupal</a:t>
            </a:r>
            <a:r>
              <a:rPr lang="en-US" baseline="0" dirty="0"/>
              <a:t> can access the database with the hostname `</a:t>
            </a:r>
            <a:r>
              <a:rPr lang="en-US" baseline="0" dirty="0" err="1"/>
              <a:t>mysql</a:t>
            </a:r>
            <a:r>
              <a:rPr lang="en-US" baseline="0" dirty="0"/>
              <a:t>-service`. </a:t>
            </a:r>
          </a:p>
          <a:p>
            <a:endParaRPr lang="en-US" baseline="0" dirty="0"/>
          </a:p>
          <a:p>
            <a:r>
              <a:rPr lang="en-US" dirty="0"/>
              <a:t>First off, databases.</a:t>
            </a:r>
          </a:p>
          <a:p>
            <a:r>
              <a:rPr lang="en-US" dirty="0"/>
              <a:t>They’re crucial part of any Drupal site, and it’s tempting to go</a:t>
            </a:r>
            <a:r>
              <a:rPr lang="en-US" baseline="0" dirty="0"/>
              <a:t> ahead and add MySQL to your cluster</a:t>
            </a:r>
          </a:p>
          <a:p>
            <a:r>
              <a:rPr lang="en-US" baseline="0" dirty="0"/>
              <a:t>But, when it comes to persisting data, nothing is simple</a:t>
            </a:r>
          </a:p>
          <a:p>
            <a:r>
              <a:rPr lang="en-US" baseline="0" dirty="0" err="1"/>
              <a:t>Kubernets</a:t>
            </a:r>
            <a:r>
              <a:rPr lang="en-US" baseline="0" dirty="0"/>
              <a:t> provides the building blocks to run a </a:t>
            </a:r>
            <a:r>
              <a:rPr lang="en-US" baseline="0" dirty="0" err="1"/>
              <a:t>stateful</a:t>
            </a:r>
            <a:r>
              <a:rPr lang="en-US" baseline="0" dirty="0"/>
              <a:t> set of pods</a:t>
            </a:r>
          </a:p>
          <a:p>
            <a:r>
              <a:rPr lang="en-US" baseline="0" dirty="0"/>
              <a:t>But it comes down to individual cloud provider support if the data disk can be reliably identified by </a:t>
            </a:r>
            <a:r>
              <a:rPr lang="en-US" baseline="0" dirty="0" err="1"/>
              <a:t>kubernetes</a:t>
            </a:r>
            <a:r>
              <a:rPr lang="en-US" baseline="0" dirty="0"/>
              <a:t> and consistently attached.</a:t>
            </a:r>
          </a:p>
          <a:p>
            <a:r>
              <a:rPr lang="en-US" baseline="0" dirty="0"/>
              <a:t>In our experience, whenever possible, use the Relational Database Server provided by your cloud host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So. I’m sure you saw</a:t>
            </a:r>
            <a:r>
              <a:rPr lang="en-US" baseline="0" dirty="0"/>
              <a:t> this one coming.</a:t>
            </a:r>
          </a:p>
          <a:p>
            <a:r>
              <a:rPr lang="en-US" dirty="0"/>
              <a:t>Orchestration fills a big hole in managing</a:t>
            </a:r>
            <a:r>
              <a:rPr lang="en-US" baseline="0" dirty="0"/>
              <a:t> containers in the cloud</a:t>
            </a:r>
            <a:endParaRPr lang="en-US" dirty="0"/>
          </a:p>
          <a:p>
            <a:r>
              <a:rPr lang="en-US" dirty="0"/>
              <a:t>But</a:t>
            </a:r>
            <a:r>
              <a:rPr lang="en-US" baseline="0" dirty="0"/>
              <a:t> this is complicated functionality, wrangling disparate systems, all while being cloud host agnostic</a:t>
            </a:r>
          </a:p>
          <a:p>
            <a:r>
              <a:rPr lang="en-US" baseline="0" dirty="0"/>
              <a:t>We’ll go over a few </a:t>
            </a:r>
            <a:r>
              <a:rPr lang="en-US" baseline="0" dirty="0" err="1"/>
              <a:t>gotchas</a:t>
            </a:r>
            <a:r>
              <a:rPr lang="en-US" baseline="0" dirty="0"/>
              <a:t> when getting started with Kubernetes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 support for volumes differs</a:t>
            </a:r>
            <a:r>
              <a:rPr lang="en-US" baseline="0" dirty="0"/>
              <a:t> between cloud providers,</a:t>
            </a:r>
          </a:p>
          <a:p>
            <a:r>
              <a:rPr lang="en-US" baseline="0" dirty="0"/>
              <a:t>The same is true for provisioning a network internal load balancer</a:t>
            </a:r>
          </a:p>
          <a:p>
            <a:r>
              <a:rPr lang="en-US" baseline="0" dirty="0"/>
              <a:t>and auto scaling a cluster</a:t>
            </a:r>
          </a:p>
          <a:p>
            <a:r>
              <a:rPr lang="en-US" baseline="0" dirty="0"/>
              <a:t>To make a long story short, Kubernetes releases a new version every 3 months with a slew of new functionality</a:t>
            </a:r>
          </a:p>
          <a:p>
            <a:r>
              <a:rPr lang="en-US" baseline="0" dirty="0"/>
              <a:t>Before jumping on the latest version, check that it works with your cloud provider</a:t>
            </a:r>
          </a:p>
          <a:p>
            <a:r>
              <a:rPr lang="en-US" baseline="0" dirty="0"/>
              <a:t>And if it doesn’t take a look at their </a:t>
            </a:r>
            <a:r>
              <a:rPr lang="en-US" baseline="0" dirty="0" err="1"/>
              <a:t>git</a:t>
            </a:r>
            <a:r>
              <a:rPr lang="en-US" baseline="0" dirty="0"/>
              <a:t> hub. They are moving just as quickly, and actively respond to questions and bugs</a:t>
            </a:r>
          </a:p>
          <a:p>
            <a:r>
              <a:rPr lang="en-US" baseline="0" dirty="0"/>
              <a:t>It really is an example of open source at it’s best, when you have Google, Amazon, and Microsoft all working on the same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 Pod is the atomic unit of the Kubernetes</a:t>
            </a:r>
            <a:r>
              <a:rPr lang="en-US" baseline="0" dirty="0"/>
              <a:t> resource model, you’ll almost never deal with Pods directly. Instead we use deployments.</a:t>
            </a:r>
          </a:p>
          <a:p>
            <a:r>
              <a:rPr lang="en-US" baseline="0" dirty="0"/>
              <a:t>A Deployment is effectively a </a:t>
            </a:r>
            <a:r>
              <a:rPr lang="en-US" i="1" baseline="0" dirty="0"/>
              <a:t>d</a:t>
            </a:r>
            <a:r>
              <a:rPr lang="en-US" i="1" dirty="0"/>
              <a:t>ynamic set of pods</a:t>
            </a:r>
            <a:r>
              <a:rPr lang="en-US" dirty="0"/>
              <a:t> with replication control</a:t>
            </a:r>
            <a:r>
              <a:rPr lang="en-US" baseline="0" dirty="0"/>
              <a:t> and rollout management.</a:t>
            </a:r>
          </a:p>
          <a:p>
            <a:r>
              <a:rPr lang="en-US" baseline="0" dirty="0"/>
              <a:t>The core of a Deployment is actually a Pod spec.</a:t>
            </a:r>
          </a:p>
          <a:p>
            <a:r>
              <a:rPr lang="en-US" baseline="0" dirty="0"/>
              <a:t>As you can see here we have defined a single container in our pod, specifying an image stored in private container registry.</a:t>
            </a:r>
          </a:p>
          <a:p>
            <a:r>
              <a:rPr lang="en-US" baseline="0" dirty="0"/>
              <a:t>Additionally we specified the credentials for accessing the container registry using a Kubernetes secret. This allows us to keep credentials out of source control but still keep them secure and available for our application.</a:t>
            </a:r>
          </a:p>
          <a:p>
            <a:r>
              <a:rPr lang="en-US" baseline="0" dirty="0"/>
              <a:t>Finally a Deployment allows us to specify how many copies of a Pod should be running at a time.</a:t>
            </a:r>
          </a:p>
          <a:p>
            <a:r>
              <a:rPr lang="en-US" baseline="0" dirty="0"/>
              <a:t>Having a fixed number of replicas is useful, but the real strength of an orchestration tool is in dynamic </a:t>
            </a:r>
            <a:r>
              <a:rPr lang="en-US" baseline="0" dirty="0" err="1"/>
              <a:t>scailing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Autoscaling</a:t>
            </a:r>
            <a:r>
              <a:rPr lang="en-US" baseline="0" dirty="0"/>
              <a:t> really is the ultimate promise of cloud hosting—elastic databases, elastic storage, and now, elasticity for you application</a:t>
            </a:r>
          </a:p>
          <a:p>
            <a:r>
              <a:rPr lang="en-US" dirty="0"/>
              <a:t>Kubernetes</a:t>
            </a:r>
            <a:r>
              <a:rPr lang="en-US" baseline="0" dirty="0"/>
              <a:t> provides auto-scaling via a Horizontal Pod Auto-scaler.</a:t>
            </a:r>
          </a:p>
          <a:p>
            <a:r>
              <a:rPr lang="en-US" baseline="0" dirty="0"/>
              <a:t>Kubernetes tracks CPU utilization of the agent nodes and responds by scaling the replica set up or down.</a:t>
            </a:r>
          </a:p>
          <a:p>
            <a:r>
              <a:rPr lang="en-US" baseline="0" dirty="0"/>
              <a:t>In this example we have created a pod </a:t>
            </a:r>
            <a:r>
              <a:rPr lang="en-US" baseline="0" dirty="0" err="1"/>
              <a:t>autoscaler</a:t>
            </a:r>
            <a:r>
              <a:rPr lang="en-US" baseline="0" dirty="0"/>
              <a:t> for our Drupal deployment.</a:t>
            </a:r>
          </a:p>
          <a:p>
            <a:r>
              <a:rPr lang="en-US" baseline="0" dirty="0"/>
              <a:t>The auto scaler acts on any </a:t>
            </a:r>
            <a:r>
              <a:rPr lang="en-US" baseline="0" dirty="0" err="1"/>
              <a:t>kubernetes</a:t>
            </a:r>
            <a:r>
              <a:rPr lang="en-US" baseline="0" dirty="0"/>
              <a:t> resources matching the attributes in the target reference. </a:t>
            </a:r>
          </a:p>
          <a:p>
            <a:r>
              <a:rPr lang="en-US" baseline="0" dirty="0"/>
              <a:t>So here we’re targeting any deployment resource with the name “</a:t>
            </a:r>
            <a:r>
              <a:rPr lang="en-US" baseline="0" dirty="0" err="1"/>
              <a:t>drupal</a:t>
            </a:r>
            <a:r>
              <a:rPr lang="en-US" baseline="0" dirty="0"/>
              <a:t>”.</a:t>
            </a:r>
          </a:p>
          <a:p>
            <a:r>
              <a:rPr lang="en-US" baseline="0" dirty="0"/>
              <a:t>And instructing </a:t>
            </a:r>
            <a:r>
              <a:rPr lang="en-US" baseline="0" dirty="0" err="1"/>
              <a:t>kubernetes</a:t>
            </a:r>
            <a:r>
              <a:rPr lang="en-US" baseline="0" dirty="0"/>
              <a:t> to schedule an additional pod every time CPU utilization exceeds 50%, up to 10 copies.</a:t>
            </a:r>
          </a:p>
          <a:p>
            <a:r>
              <a:rPr lang="en-US" baseline="0" dirty="0"/>
              <a:t>Right now, </a:t>
            </a:r>
            <a:r>
              <a:rPr lang="en-US" baseline="0" dirty="0" err="1"/>
              <a:t>kubernetes</a:t>
            </a:r>
            <a:r>
              <a:rPr lang="en-US" baseline="0" dirty="0"/>
              <a:t> core only supports CPU utilization as a trigger, but other measures are available as add-ons.</a:t>
            </a:r>
          </a:p>
          <a:p>
            <a:r>
              <a:rPr lang="en-US" baseline="0" dirty="0"/>
              <a:t>But a word of caution. Pod </a:t>
            </a:r>
            <a:r>
              <a:rPr lang="en-US" baseline="0" dirty="0" err="1"/>
              <a:t>autoscaling</a:t>
            </a:r>
            <a:r>
              <a:rPr lang="en-US" baseline="0" dirty="0"/>
              <a:t> is not the same as scaling your VM set.</a:t>
            </a:r>
          </a:p>
          <a:p>
            <a:r>
              <a:rPr lang="en-US" dirty="0"/>
              <a:t>That</a:t>
            </a:r>
            <a:r>
              <a:rPr lang="en-US" baseline="0" dirty="0"/>
              <a:t> functionality </a:t>
            </a:r>
            <a:r>
              <a:rPr lang="en-US" i="1" baseline="0" dirty="0"/>
              <a:t>is</a:t>
            </a:r>
            <a:r>
              <a:rPr lang="en-US" i="0" baseline="0" dirty="0"/>
              <a:t> available as add-ons for GCE and AWS.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we have anywhere</a:t>
            </a:r>
            <a:r>
              <a:rPr lang="en-US" baseline="0" dirty="0"/>
              <a:t> between 2 and 10 copies of our Drupal pod running on at most as many nodes.</a:t>
            </a:r>
          </a:p>
          <a:p>
            <a:r>
              <a:rPr lang="en-US" baseline="0" dirty="0"/>
              <a:t>We need a way to direct traffic to the correct nodes, and once there, to the correct container.</a:t>
            </a:r>
          </a:p>
          <a:p>
            <a:r>
              <a:rPr lang="en-US" baseline="0" dirty="0"/>
              <a:t>This is where a service comes in.</a:t>
            </a:r>
          </a:p>
          <a:p>
            <a:r>
              <a:rPr lang="en-US" baseline="0" dirty="0"/>
              <a:t>Just like the </a:t>
            </a:r>
            <a:r>
              <a:rPr lang="en-US" baseline="0" dirty="0" err="1"/>
              <a:t>autoscaler</a:t>
            </a:r>
            <a:r>
              <a:rPr lang="en-US" baseline="0" dirty="0"/>
              <a:t>, a service targets resources based on metadata. Here we target our </a:t>
            </a:r>
            <a:r>
              <a:rPr lang="en-US" baseline="0" dirty="0" err="1"/>
              <a:t>drupal</a:t>
            </a:r>
            <a:r>
              <a:rPr lang="en-US" baseline="0" dirty="0"/>
              <a:t> pods, specifying port 80</a:t>
            </a:r>
          </a:p>
          <a:p>
            <a:r>
              <a:rPr lang="en-US" baseline="0" dirty="0"/>
              <a:t>And finally, instruct </a:t>
            </a:r>
            <a:r>
              <a:rPr lang="en-US" baseline="0" dirty="0" err="1"/>
              <a:t>kubernetes</a:t>
            </a:r>
            <a:r>
              <a:rPr lang="en-US" baseline="0" dirty="0"/>
              <a:t> to provision an elastic load balancer from the cloud provider, configuring all the rules necessary to load balance across the set of nodes.</a:t>
            </a:r>
          </a:p>
          <a:p>
            <a:r>
              <a:rPr lang="en-US" baseline="0" dirty="0"/>
              <a:t>This gets us external access to our </a:t>
            </a:r>
            <a:r>
              <a:rPr lang="en-US" baseline="0" dirty="0" err="1"/>
              <a:t>loadbalacned</a:t>
            </a:r>
            <a:r>
              <a:rPr lang="en-US" baseline="0" dirty="0"/>
              <a:t> </a:t>
            </a:r>
            <a:r>
              <a:rPr lang="en-US" baseline="0" dirty="0" err="1"/>
              <a:t>drupal</a:t>
            </a:r>
            <a:r>
              <a:rPr lang="en-US" baseline="0" dirty="0"/>
              <a:t> cluster via a dynamically provisioned IP on the load balancer,</a:t>
            </a:r>
          </a:p>
          <a:p>
            <a:r>
              <a:rPr lang="en-US" baseline="0" dirty="0"/>
              <a:t>as well as including the service name in the Kubernetes cluster-internal DNS service.</a:t>
            </a:r>
          </a:p>
          <a:p>
            <a:r>
              <a:rPr lang="en-US" baseline="0" dirty="0"/>
              <a:t>In this case, “</a:t>
            </a:r>
            <a:r>
              <a:rPr lang="en-US" baseline="0" dirty="0" err="1"/>
              <a:t>drupal</a:t>
            </a:r>
            <a:r>
              <a:rPr lang="en-US" baseline="0" dirty="0"/>
              <a:t>” becomes a valid hostname for any pod in the cluster, allowing us to, say, trigger </a:t>
            </a:r>
            <a:r>
              <a:rPr lang="en-US" baseline="0" dirty="0" err="1"/>
              <a:t>cron</a:t>
            </a:r>
            <a:r>
              <a:rPr lang="en-US" baseline="0" dirty="0"/>
              <a:t> from another pod without knowing which nodes the </a:t>
            </a:r>
            <a:r>
              <a:rPr lang="en-US" baseline="0" dirty="0" err="1"/>
              <a:t>drupal</a:t>
            </a:r>
            <a:r>
              <a:rPr lang="en-US" baseline="0" dirty="0"/>
              <a:t> pods are running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i="0" cap="all" spc="1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None/>
              <a:defRPr sz="1600"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57150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cap="all" spc="1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/>
              <a:t>Section goes here</a:t>
            </a:r>
          </a:p>
          <a:p>
            <a:pPr lvl="1"/>
            <a:r>
              <a:rPr lang="en-US" dirty="0"/>
              <a:t>Mini topic goes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82889" y="1557119"/>
            <a:ext cx="6770680" cy="877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For more information about XXX, contact…</a:t>
            </a:r>
          </a:p>
          <a:p>
            <a:pPr lvl="0"/>
            <a:endParaRPr lang="en-US" dirty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82890" y="2599262"/>
            <a:ext cx="1395000" cy="133288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89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88499" y="2599262"/>
            <a:ext cx="1395000" cy="133288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8394108" y="2599262"/>
            <a:ext cx="1395000" cy="133288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10199718" y="2599262"/>
            <a:ext cx="1395000" cy="133288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2889" y="5984315"/>
            <a:ext cx="6770679" cy="399023"/>
          </a:xfrm>
        </p:spPr>
        <p:txBody>
          <a:bodyPr/>
          <a:lstStyle>
            <a:lvl1pPr marL="0" indent="0">
              <a:buNone/>
              <a:defRPr b="1" i="0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BOOZALLEN.COM/CAPABILITY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8849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394107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9971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char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90" y="5876734"/>
            <a:ext cx="6772118" cy="414338"/>
          </a:xfrm>
        </p:spPr>
        <p:txBody>
          <a:bodyPr anchor="b">
            <a:noAutofit/>
          </a:bodyPr>
          <a:lstStyle>
            <a:lvl1pPr marL="0" indent="0">
              <a:buNone/>
              <a:defRPr lang="en-US" sz="8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29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4782889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0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4782889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1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8297357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2" name="Chart Placeholder 12"/>
          <p:cNvSpPr>
            <a:spLocks noGrp="1"/>
          </p:cNvSpPr>
          <p:nvPr>
            <p:ph type="chart" sz="quarter" idx="21"/>
          </p:nvPr>
        </p:nvSpPr>
        <p:spPr>
          <a:xfrm>
            <a:off x="8297357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15875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ull quote Osw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88" y="629400"/>
            <a:ext cx="6770679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cap="all" spc="100" baseline="0">
                <a:solidFill>
                  <a:schemeClr val="tx1"/>
                </a:solidFill>
                <a:latin typeface="Oswald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ull Quote Georgia Ital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90" y="638827"/>
            <a:ext cx="6770678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spc="200" baseline="0">
                <a:solidFill>
                  <a:schemeClr val="accent3"/>
                </a:solidFill>
                <a:latin typeface="Oswald" panose="02000503000000000000" pitchFamily="2" charset="0"/>
              </a:defRPr>
            </a:lvl1pPr>
            <a:lvl2pPr>
              <a:spcAft>
                <a:spcPts val="600"/>
              </a:spcAft>
              <a:defRPr sz="2000" b="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FontTx/>
              <a:buNone/>
              <a:defRPr sz="1000" i="0" spc="150" baseline="0">
                <a:solidFill>
                  <a:schemeClr val="tx1"/>
                </a:solidFill>
                <a:latin typeface="Oswald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5168" y="0"/>
            <a:ext cx="11746832" cy="614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179" y="3268988"/>
            <a:ext cx="10723390" cy="981308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0179" y="6400451"/>
            <a:ext cx="5345353" cy="457549"/>
          </a:xfrm>
        </p:spPr>
        <p:txBody>
          <a:bodyPr/>
          <a:lstStyle/>
          <a:p>
            <a:r>
              <a:rPr lang="en-US"/>
              <a:t>#BoozAllen #Drupal4Gov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837" y="4255571"/>
            <a:ext cx="10723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10714266" cy="1143000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400" b="1" i="0" cap="all" spc="150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5861" y="6148137"/>
            <a:ext cx="11171582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1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57668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internal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41088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243974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3835400"/>
            <a:ext cx="10715625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abl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3835400"/>
            <a:ext cx="10715625" cy="2400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1610772"/>
            <a:ext cx="6388100" cy="46122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38200" y="1611313"/>
            <a:ext cx="6400800" cy="46116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sz="16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lue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95845" y="1"/>
            <a:ext cx="1179615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83477" y="758952"/>
            <a:ext cx="10272203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83477" y="4343400"/>
            <a:ext cx="1027220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37007" y="6446664"/>
            <a:ext cx="110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0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rict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</a:t>
            </a:r>
            <a:r>
              <a:rPr lang="en-US" sz="750" cap="all" spc="100">
                <a:solidFill>
                  <a:srgbClr val="F7A81B"/>
                </a:solidFill>
              </a:rPr>
              <a:t>restricted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1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8" y="377825"/>
            <a:ext cx="6770430" cy="5824538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9" y="377825"/>
            <a:ext cx="6770430" cy="5824538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8" y="1407445"/>
            <a:ext cx="6770687" cy="4705350"/>
          </a:xfrm>
        </p:spPr>
        <p:txBody>
          <a:bodyPr/>
          <a:lstStyle>
            <a:lvl2pPr>
              <a:spcAft>
                <a:spcPts val="0"/>
              </a:spcAft>
              <a:defRPr/>
            </a:lvl2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9" y="1407445"/>
            <a:ext cx="3302082" cy="4705350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57839" y="1407445"/>
            <a:ext cx="3302082" cy="4705350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782478" y="2780284"/>
            <a:ext cx="3385751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8192531" y="2780285"/>
            <a:ext cx="3361864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3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782889" y="212962"/>
            <a:ext cx="6770680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82890" y="1395713"/>
            <a:ext cx="6770678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15" r:id="rId2"/>
    <p:sldLayoutId id="2147483816" r:id="rId3"/>
    <p:sldLayoutId id="2147483817" r:id="rId4"/>
    <p:sldLayoutId id="2147483787" r:id="rId5"/>
    <p:sldLayoutId id="2147483776" r:id="rId6"/>
    <p:sldLayoutId id="2147483789" r:id="rId7"/>
    <p:sldLayoutId id="2147483790" r:id="rId8"/>
    <p:sldLayoutId id="2147483791" r:id="rId9"/>
    <p:sldLayoutId id="2147483792" r:id="rId10"/>
    <p:sldLayoutId id="2147483794" r:id="rId11"/>
    <p:sldLayoutId id="2147483795" r:id="rId12"/>
    <p:sldLayoutId id="2147483829" r:id="rId13"/>
    <p:sldLayoutId id="2147483830" r:id="rId14"/>
    <p:sldLayoutId id="2147483831" r:id="rId15"/>
    <p:sldLayoutId id="2147483832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65760" marR="0" indent="-18288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buFont typeface="Courier New" charset="0"/>
        <a:buChar char="o"/>
        <a:tabLst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Font typeface="LucidaGrande" charset="0"/>
        <a:buNone/>
        <a:tabLst/>
        <a:defRPr sz="1600" b="1" i="0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400" i="1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63"/>
            <a:ext cx="10715368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0772"/>
            <a:ext cx="10715368" cy="4599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76283"/>
            <a:ext cx="107153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803" r:id="rId3"/>
    <p:sldLayoutId id="2147483828" r:id="rId4"/>
    <p:sldLayoutId id="2147483801" r:id="rId5"/>
    <p:sldLayoutId id="2147483802" r:id="rId6"/>
    <p:sldLayoutId id="2147483799" r:id="rId7"/>
    <p:sldLayoutId id="2147483800" r:id="rId8"/>
    <p:sldLayoutId id="2147483824" r:id="rId9"/>
    <p:sldLayoutId id="2147483825" r:id="rId10"/>
    <p:sldLayoutId id="2147483826" r:id="rId11"/>
    <p:sldLayoutId id="2147483833" r:id="rId12"/>
    <p:sldLayoutId id="214748383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charset="0"/>
        <a:buChar char="•"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charset="0"/>
        <a:buChar char="o"/>
        <a:tabLst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buFont typeface="LucidaGrande" charset="0"/>
        <a:buNone/>
        <a:tabLst/>
        <a:defRPr sz="1600" b="1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2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2888" y="414779"/>
            <a:ext cx="6770680" cy="57621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" y="0"/>
            <a:ext cx="4216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1pPr>
      <a:lvl2pPr marL="11113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i="1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2pPr>
      <a:lvl3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home/" TargetMode="External"/><Relationship Id="rId4" Type="http://schemas.openxmlformats.org/officeDocument/2006/relationships/hyperlink" Target="http://fluentbit.io/documentation/0.11/kubernetes/" TargetMode="External"/><Relationship Id="rId5" Type="http://schemas.openxmlformats.org/officeDocument/2006/relationships/hyperlink" Target="https://github.com/BradJonesLLC/docker-drupal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kubernetes.io/docs/tasks/tools/install-kubect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oozAllen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www.linkedin.com/company/booz-allen-hamilton" TargetMode="External"/><Relationship Id="rId6" Type="http://schemas.openxmlformats.org/officeDocument/2006/relationships/hyperlink" Target="https://www.instagram.com/boozallen/" TargetMode="External"/><Relationship Id="rId7" Type="http://schemas.openxmlformats.org/officeDocument/2006/relationships/hyperlink" Target="https://www.facebook.com/boozallen/" TargetMode="External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drupal.org/booz-allen-hamilt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tterson_William@bah.com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twitter.com/BoozAllen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www.linkedin.com/company/booz-allen-hamilton" TargetMode="External"/><Relationship Id="rId8" Type="http://schemas.openxmlformats.org/officeDocument/2006/relationships/hyperlink" Target="https://www.instagram.com/boozallen/" TargetMode="External"/><Relationship Id="rId9" Type="http://schemas.openxmlformats.org/officeDocument/2006/relationships/hyperlink" Target="https://www.facebook.com/boozallen/" TargetMode="External"/><Relationship Id="rId1" Type="http://schemas.openxmlformats.org/officeDocument/2006/relationships/slideLayout" Target="../slideLayouts/slideLayout18.xml"/><Relationship Id="rId2" Type="http://schemas.openxmlformats.org/officeDocument/2006/relationships/hyperlink" Target="mailto:Sarkar_Shayan@bah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6" y="839775"/>
            <a:ext cx="3898188" cy="5588013"/>
          </a:xfrm>
        </p:spPr>
      </p:pic>
      <p:sp>
        <p:nvSpPr>
          <p:cNvPr id="9" name="Rectangle 8"/>
          <p:cNvSpPr/>
          <p:nvPr/>
        </p:nvSpPr>
        <p:spPr>
          <a:xfrm>
            <a:off x="336550" y="4254980"/>
            <a:ext cx="3898900" cy="21727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Drupal and Container Orchestration: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3906574"/>
            <a:ext cx="7227067" cy="1878406"/>
          </a:xfrm>
        </p:spPr>
        <p:txBody>
          <a:bodyPr>
            <a:normAutofit/>
          </a:bodyPr>
          <a:lstStyle/>
          <a:p>
            <a:r>
              <a:rPr lang="en-US" sz="2400" i="0" dirty="0"/>
              <a:t>Using Kubernetes to Manage All the Things</a:t>
            </a:r>
            <a:br>
              <a:rPr lang="en-US" sz="2400" i="0" dirty="0"/>
            </a:br>
            <a:endParaRPr lang="en-US" sz="2400" i="0" dirty="0"/>
          </a:p>
          <a:p>
            <a:r>
              <a:rPr lang="en-US" sz="1200" dirty="0"/>
              <a:t>Presented by</a:t>
            </a:r>
          </a:p>
          <a:p>
            <a:r>
              <a:rPr lang="en-US" sz="1200" dirty="0"/>
              <a:t>Shayan Sarkar | Booz Allen Hamilton</a:t>
            </a:r>
          </a:p>
          <a:p>
            <a:r>
              <a:rPr lang="en-US" sz="1200" dirty="0"/>
              <a:t>Will Patterson | Booz Allen Hamilton</a:t>
            </a:r>
          </a:p>
          <a:p>
            <a:endParaRPr lang="en-US" sz="2400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Drupal GovCon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06" y="5928912"/>
            <a:ext cx="24367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Innovation center, Washington, D.C.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336550" y="839775"/>
            <a:ext cx="3898900" cy="71900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extensions/v1beta1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Deployment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metadata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template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image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cr.io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/repo/mydrupal:v1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containerPort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80</a:t>
            </a:r>
            <a:endParaRPr lang="en-US" b="1" dirty="0">
              <a:solidFill>
                <a:srgbClr val="B9C0CB"/>
              </a:solidFill>
              <a:latin typeface="Inconsolata" charset="0"/>
              <a:ea typeface="Inconsolata" charset="0"/>
              <a:cs typeface="Inconsolat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Deployment—connects a Pod with replication control and rollout management</a:t>
            </a:r>
          </a:p>
          <a:p>
            <a:pPr lvl="1"/>
            <a:r>
              <a:rPr lang="en-US" sz="1600" dirty="0"/>
              <a:t>Synchronizes app configuration across instances</a:t>
            </a:r>
          </a:p>
          <a:p>
            <a:pPr lvl="1"/>
            <a:r>
              <a:rPr lang="en-US" sz="1600" dirty="0"/>
              <a:t>Production deploys are as simple as updating an image tag</a:t>
            </a:r>
          </a:p>
          <a:p>
            <a:pPr lvl="1"/>
            <a:r>
              <a:rPr lang="en-US" sz="1600" dirty="0"/>
              <a:t>No more bouncing apache on a dozen servers</a:t>
            </a:r>
          </a:p>
          <a:p>
            <a:r>
              <a:rPr lang="en-US" sz="1600" dirty="0"/>
              <a:t>Contains a Pod spec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83024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autoscaling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/v1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HorizontalPodAutoscaler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scaleTargetRef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extensions/v1beta1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Deployment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minReplicas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2 </a:t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maxReplicas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10 </a:t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targetCPUUtilizationPercentage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50 </a:t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>
                <a:solidFill>
                  <a:srgbClr val="B9C0CB"/>
                </a:solidFill>
                <a:latin typeface="Helvetica" charset="0"/>
              </a:rPr>
              <a:t/>
            </a:r>
            <a:br>
              <a:rPr lang="en-US" dirty="0">
                <a:solidFill>
                  <a:srgbClr val="B9C0CB"/>
                </a:solidFill>
                <a:latin typeface="Helvetica" charset="0"/>
              </a:rPr>
            </a:br>
            <a:endParaRPr lang="en-US" dirty="0">
              <a:solidFill>
                <a:srgbClr val="E88388"/>
              </a:solidFill>
              <a:effectLst/>
              <a:latin typeface="Helvetic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Realizes the promise of the cloud: scales your app in response to load, in real time</a:t>
            </a:r>
          </a:p>
          <a:p>
            <a:r>
              <a:rPr lang="en-US" sz="1600" dirty="0"/>
              <a:t>Kubernetes tracks resource utilization</a:t>
            </a:r>
          </a:p>
          <a:p>
            <a:r>
              <a:rPr lang="en-US" sz="1600" dirty="0"/>
              <a:t>Responds by adding or removing pods to the Replica Set</a:t>
            </a:r>
          </a:p>
          <a:p>
            <a:r>
              <a:rPr lang="en-US" sz="1600" dirty="0"/>
              <a:t>Kubernetes core supports CPU utilization</a:t>
            </a:r>
          </a:p>
          <a:p>
            <a:r>
              <a:rPr lang="en-US" sz="1600" dirty="0"/>
              <a:t>Other resources are available via add-ons</a:t>
            </a:r>
          </a:p>
          <a:p>
            <a:r>
              <a:rPr lang="en-US" sz="1600" dirty="0"/>
              <a:t>Pod </a:t>
            </a:r>
            <a:r>
              <a:rPr lang="en-US" sz="1600" dirty="0" err="1"/>
              <a:t>autoscaling</a:t>
            </a:r>
            <a:r>
              <a:rPr lang="en-US" sz="1600" dirty="0"/>
              <a:t> != node </a:t>
            </a:r>
            <a:r>
              <a:rPr lang="en-US" sz="1600" dirty="0" err="1"/>
              <a:t>autoscaling</a:t>
            </a:r>
            <a:endParaRPr lang="en-US" sz="1600" dirty="0"/>
          </a:p>
          <a:p>
            <a:r>
              <a:rPr lang="en-US" sz="1600" dirty="0"/>
              <a:t>Node </a:t>
            </a:r>
            <a:r>
              <a:rPr lang="en-US" sz="1600" dirty="0" err="1"/>
              <a:t>autoscaling</a:t>
            </a:r>
            <a:r>
              <a:rPr lang="en-US" sz="1600" dirty="0"/>
              <a:t> for GCE and AWS as add-ons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77017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Service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metadata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selector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app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http-port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80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type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LoadBalancer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>
                <a:solidFill>
                  <a:srgbClr val="B9C0CB"/>
                </a:solidFill>
                <a:latin typeface="Helvetica" charset="0"/>
              </a:rPr>
              <a:t/>
            </a:r>
            <a:br>
              <a:rPr lang="en-US" dirty="0">
                <a:solidFill>
                  <a:srgbClr val="B9C0CB"/>
                </a:solidFill>
                <a:latin typeface="Helvetica" charset="0"/>
              </a:rPr>
            </a:br>
            <a:endParaRPr lang="en-US" dirty="0">
              <a:solidFill>
                <a:srgbClr val="E88388"/>
              </a:solidFill>
              <a:latin typeface="Helvetica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endParaRPr lang="en-US" b="1" dirty="0">
              <a:latin typeface="Inconsolata" charset="0"/>
              <a:ea typeface="Inconsolata" charset="0"/>
              <a:cs typeface="Inconsolat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>
                <a:latin typeface="Inconsolata" charset="0"/>
                <a:ea typeface="Inconsolata" charset="0"/>
                <a:cs typeface="Inconsolata" charset="0"/>
              </a:rPr>
              <a:t>curl http://</a:t>
            </a:r>
            <a:r>
              <a:rPr lang="en-US" sz="1600" dirty="0" err="1"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sz="1600" dirty="0">
                <a:latin typeface="Inconsolata" charset="0"/>
                <a:ea typeface="Inconsolata" charset="0"/>
                <a:cs typeface="Inconsolata" charset="0"/>
              </a:rPr>
              <a:t>/</a:t>
            </a:r>
            <a:r>
              <a:rPr lang="en-US" sz="1600" dirty="0" err="1">
                <a:latin typeface="Inconsolata" charset="0"/>
                <a:ea typeface="Inconsolata" charset="0"/>
                <a:cs typeface="Inconsolata" charset="0"/>
              </a:rPr>
              <a:t>cron.php</a:t>
            </a:r>
            <a:endParaRPr lang="en-US" sz="1600" dirty="0"/>
          </a:p>
          <a:p>
            <a:r>
              <a:rPr lang="en-US" sz="1600" dirty="0"/>
              <a:t>Manages ports and internal IP’s with domain name resolution</a:t>
            </a:r>
          </a:p>
          <a:p>
            <a:r>
              <a:rPr lang="en-US" sz="1600" dirty="0"/>
              <a:t>Opens ports on agent nodes</a:t>
            </a:r>
          </a:p>
          <a:p>
            <a:r>
              <a:rPr lang="en-US" sz="1600" dirty="0"/>
              <a:t>Manages load balancing between pods</a:t>
            </a:r>
          </a:p>
          <a:p>
            <a:r>
              <a:rPr lang="en-US" sz="1600" dirty="0"/>
              <a:t>Provisions cloud provider load balancer</a:t>
            </a:r>
          </a:p>
          <a:p>
            <a:r>
              <a:rPr lang="en-US" sz="1600" dirty="0"/>
              <a:t>Exposes pods to Kubernetes service discovery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42624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Service </a:t>
            </a:r>
            <a:b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v1 </a:t>
            </a:r>
            <a:b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metadata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mysql</a:t>
            </a:r>
            <a: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-service </a:t>
            </a:r>
            <a:b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type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ExternalName</a:t>
            </a:r>
            <a: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externalName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mysql.example.com</a:t>
            </a:r>
            <a: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- </a:t>
            </a:r>
            <a:r>
              <a:rPr lang="en-US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</a:t>
            </a:r>
            <a:r>
              <a:rPr lang="en-US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3306 </a:t>
            </a:r>
            <a:endParaRPr lang="en-US" dirty="0">
              <a:solidFill>
                <a:srgbClr val="E88388"/>
              </a:solidFill>
              <a:latin typeface="Inconsolata" charset="0"/>
              <a:ea typeface="Inconsolata" charset="0"/>
              <a:cs typeface="Inconsolat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1600" dirty="0"/>
              <a:t>Use RDS and provider services when possible</a:t>
            </a:r>
            <a:endParaRPr lang="en-US" sz="1600" dirty="0"/>
          </a:p>
          <a:p>
            <a:r>
              <a:rPr lang="en-US" sz="1600" dirty="0"/>
              <a:t>No need to hard code external services in your application</a:t>
            </a:r>
          </a:p>
          <a:p>
            <a:r>
              <a:rPr lang="en-US" sz="1600" dirty="0"/>
              <a:t>Adds an external resource to Kubernetes service discovery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85086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Deployment: 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extensions/v1beta1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Deployment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replicas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2 </a:t>
            </a:r>
            <a:br>
              <a:rPr lang="is-I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template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containers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image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cr.io/repo/mydrupal:v1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containerPort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80 </a:t>
            </a:r>
            <a:br>
              <a:rPr lang="is-I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env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-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DB_HOSTNAME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value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mysql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-service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-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DB_PASSWORD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valueFrom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secretKeyRef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mysql-service-secrets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key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password </a:t>
            </a:r>
            <a:b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imagePullSecrets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is-I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is-I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is-I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registrykey </a:t>
            </a:r>
            <a:r>
              <a:rPr lang="is-IS" dirty="0">
                <a:solidFill>
                  <a:srgbClr val="A7CC8C"/>
                </a:solidFill>
                <a:latin typeface="Helvetica" charset="0"/>
              </a:rPr>
              <a:t/>
            </a:r>
            <a:br>
              <a:rPr lang="is-IS" dirty="0">
                <a:solidFill>
                  <a:srgbClr val="A7CC8C"/>
                </a:solidFill>
                <a:latin typeface="Helvetica" charset="0"/>
              </a:rPr>
            </a:br>
            <a:r>
              <a:rPr lang="is-IS" dirty="0">
                <a:solidFill>
                  <a:srgbClr val="B9C0CB"/>
                </a:solidFill>
                <a:latin typeface="Helvetica" charset="0"/>
              </a:rPr>
              <a:t>  </a:t>
            </a:r>
            <a:br>
              <a:rPr lang="is-IS" dirty="0">
                <a:solidFill>
                  <a:srgbClr val="B9C0CB"/>
                </a:solidFill>
                <a:latin typeface="Helvetica" charset="0"/>
              </a:rPr>
            </a:br>
            <a:endParaRPr lang="is-IS" dirty="0">
              <a:solidFill>
                <a:srgbClr val="B9C0CB"/>
              </a:solidFill>
              <a:latin typeface="Helvetic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Inconsolata" charset="0"/>
              <a:ea typeface="Inconsolata" charset="0"/>
              <a:cs typeface="Inconsolat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57668" y="1446294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  $databases['default']['default'] = array(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    'driver' =&gt; '</a:t>
            </a:r>
            <a:r>
              <a:rPr lang="en-US" b="1" dirty="0" err="1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sqlite</a:t>
            </a: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',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    'database' =&gt; '/path/to/</a:t>
            </a:r>
            <a:r>
              <a:rPr lang="en-US" b="1" dirty="0" err="1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databasefilename</a:t>
            </a: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',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  );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@</a:t>
            </a:r>
            <a:r>
              <a:rPr lang="en-US" b="1" dirty="0" err="1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endcode</a:t>
            </a: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*/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06C75"/>
                </a:solidFill>
                <a:latin typeface="Inconsolata" charset="0"/>
                <a:ea typeface="Inconsolata" charset="0"/>
                <a:cs typeface="Inconsolata" charset="0"/>
              </a:rPr>
              <a:t>$databases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[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'default'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][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'default'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] = </a:t>
            </a:r>
            <a:r>
              <a:rPr lang="en-US" b="1" dirty="0">
                <a:solidFill>
                  <a:srgbClr val="56B6C2"/>
                </a:solidFill>
                <a:latin typeface="Inconsolata" charset="0"/>
                <a:ea typeface="Inconsolata" charset="0"/>
                <a:cs typeface="Inconsolata" charset="0"/>
              </a:rPr>
              <a:t>array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(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'driver'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=&gt;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</a:t>
            </a:r>
            <a:r>
              <a:rPr lang="en-US" b="1" dirty="0" err="1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mysql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,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'database'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=&gt;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</a:t>
            </a:r>
            <a:r>
              <a:rPr lang="en-US" b="1" dirty="0" err="1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mydrupaldb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,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'username'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=&gt; </a:t>
            </a:r>
            <a:r>
              <a:rPr lang="en-US" b="1" dirty="0" err="1">
                <a:solidFill>
                  <a:srgbClr val="56B6C2"/>
                </a:solidFill>
                <a:latin typeface="Inconsolata" charset="0"/>
                <a:ea typeface="Inconsolata" charset="0"/>
                <a:cs typeface="Inconsolata" charset="0"/>
              </a:rPr>
              <a:t>getenv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(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'DB_USERNAME'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),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'password'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=&gt; </a:t>
            </a:r>
            <a:r>
              <a:rPr lang="en-US" b="1" dirty="0" err="1">
                <a:solidFill>
                  <a:srgbClr val="56B6C2"/>
                </a:solidFill>
                <a:latin typeface="Inconsolata" charset="0"/>
                <a:ea typeface="Inconsolata" charset="0"/>
                <a:cs typeface="Inconsolata" charset="0"/>
              </a:rPr>
              <a:t>getenv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(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'DB_PASSWORD'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),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'host'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=&gt; </a:t>
            </a:r>
            <a:r>
              <a:rPr lang="en-US" b="1" dirty="0" err="1">
                <a:solidFill>
                  <a:srgbClr val="56B6C2"/>
                </a:solidFill>
                <a:latin typeface="Inconsolata" charset="0"/>
                <a:ea typeface="Inconsolata" charset="0"/>
                <a:cs typeface="Inconsolata" charset="0"/>
              </a:rPr>
              <a:t>getenv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(</a:t>
            </a:r>
            <a:r>
              <a:rPr lang="en-US" b="1" dirty="0">
                <a:solidFill>
                  <a:srgbClr val="98C379"/>
                </a:solidFill>
                <a:latin typeface="Inconsolata" charset="0"/>
                <a:ea typeface="Inconsolata" charset="0"/>
                <a:cs typeface="Inconsolata" charset="0"/>
              </a:rPr>
              <a:t>'DB_HOSTNAME'</a:t>
            </a: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),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);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  <a:t>  </a:t>
            </a:r>
            <a:br>
              <a:rPr lang="en-US" b="1" dirty="0">
                <a:solidFill>
                  <a:srgbClr val="ABB2BF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/**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Access control for </a:t>
            </a:r>
            <a:r>
              <a:rPr lang="en-US" b="1" dirty="0" err="1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update.php</a:t>
            </a: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script.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If you are updating your Drupal installation using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are not logged in using either an account with the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updates" permission or the site maintenance account </a:t>
            </a:r>
            <a:b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5C6370"/>
                </a:solidFill>
                <a:latin typeface="Inconsolata" charset="0"/>
                <a:ea typeface="Inconsolata" charset="0"/>
                <a:cs typeface="Inconsolata" charset="0"/>
              </a:rPr>
              <a:t> * created during installation), you will need to modify</a:t>
            </a:r>
            <a:endParaRPr lang="en-US" b="1" dirty="0">
              <a:latin typeface="Inconsolata" charset="0"/>
              <a:ea typeface="Inconsolata" charset="0"/>
              <a:cs typeface="Inconsola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Deployment: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95"/>
            <a:ext cx="5295900" cy="4764005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extensions/v1beta1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Deployment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replicas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2 </a:t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template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image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cr.io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/repo/mydrupal:v1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containerPort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80 </a:t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volumeMounts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my-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-volume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mountPath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/drupal-7.56/sites/files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volumes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my-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-volume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azureFile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secretName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azure-storage-secret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shareName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&lt;pre-existing-file-share&gt;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  </a:t>
            </a: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readOnly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false 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endParaRPr lang="en-US" b="1" dirty="0">
              <a:latin typeface="Inconsolata" charset="0"/>
              <a:ea typeface="Inconsolata" charset="0"/>
              <a:cs typeface="Inconsolat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>
                <a:latin typeface="+mn-lt"/>
                <a:ea typeface="Inconsolata" charset="0"/>
                <a:cs typeface="Inconsolata" charset="0"/>
              </a:rPr>
              <a:t>Manages networked drives across containers and VM’s</a:t>
            </a:r>
          </a:p>
          <a:p>
            <a:r>
              <a:rPr lang="en-US" sz="1600" dirty="0" err="1">
                <a:latin typeface="Inconsolata" charset="0"/>
                <a:ea typeface="Inconsolata" charset="0"/>
                <a:cs typeface="Inconsolata" charset="0"/>
              </a:rPr>
              <a:t>volumeMounts</a:t>
            </a:r>
            <a:r>
              <a:rPr lang="en-US" sz="1600" dirty="0"/>
              <a:t> sets the mount path and references a named volume</a:t>
            </a:r>
          </a:p>
          <a:p>
            <a:r>
              <a:rPr lang="en-US" sz="1600" dirty="0"/>
              <a:t>Volumes can be defined as</a:t>
            </a:r>
          </a:p>
          <a:p>
            <a:pPr lvl="1"/>
            <a:r>
              <a:rPr lang="en-US" sz="1600" dirty="0"/>
              <a:t>Pre-created named volumes</a:t>
            </a:r>
          </a:p>
          <a:p>
            <a:pPr lvl="1"/>
            <a:r>
              <a:rPr lang="en-US" sz="1600" dirty="0"/>
              <a:t>Dynamically provisioned Persistent Volume Claims</a:t>
            </a:r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74016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is easy</a:t>
            </a:r>
          </a:p>
        </p:txBody>
      </p:sp>
    </p:spTree>
    <p:extLst>
      <p:ext uri="{BB962C8B-B14F-4D97-AF65-F5344CB8AC3E}">
        <p14:creationId xmlns:p14="http://schemas.microsoft.com/office/powerpoint/2010/main" val="38793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800" dirty="0"/>
              <a:t>Kubernetes is open source and fast moving. Cloud provider specific integrations might trail a couple versions</a:t>
            </a:r>
            <a:r>
              <a:rPr lang="en-GB" sz="1800" dirty="0" smtClean="0"/>
              <a:t>.</a:t>
            </a:r>
          </a:p>
          <a:p>
            <a:pPr lvl="1"/>
            <a:r>
              <a:rPr lang="en-GB" sz="1800" dirty="0" smtClean="0"/>
              <a:t>Ingress Controllers</a:t>
            </a:r>
          </a:p>
          <a:p>
            <a:pPr lvl="1"/>
            <a:r>
              <a:rPr lang="en-GB" sz="1800" dirty="0" smtClean="0"/>
              <a:t>Managed Disks</a:t>
            </a:r>
          </a:p>
          <a:p>
            <a:r>
              <a:rPr lang="en-GB" sz="1800" dirty="0" smtClean="0"/>
              <a:t>While the Infrastructure is generally transparent, you still need to ensure that the cloud provider implemented Kubernetes support in a manner that meets your system needs</a:t>
            </a:r>
            <a:endParaRPr lang="en-GB" sz="1800" dirty="0"/>
          </a:p>
          <a:p>
            <a:pPr lvl="1"/>
            <a:r>
              <a:rPr lang="en-GB" sz="1800" dirty="0"/>
              <a:t>Internal vs External load balancers</a:t>
            </a:r>
          </a:p>
          <a:p>
            <a:pPr lvl="1"/>
            <a:r>
              <a:rPr lang="en-US" sz="1800" dirty="0"/>
              <a:t>Cluster Scaling</a:t>
            </a:r>
          </a:p>
          <a:p>
            <a:r>
              <a:rPr lang="en-GB" sz="1800" dirty="0"/>
              <a:t>Leverage the strength of the open source community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6" r="2855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1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Install local utilities: </a:t>
            </a:r>
            <a:r>
              <a:rPr lang="en-US" sz="1800" dirty="0" err="1">
                <a:latin typeface="Inconsolata" charset="0"/>
                <a:ea typeface="Inconsolata" charset="0"/>
                <a:cs typeface="Inconsolata" charset="0"/>
              </a:rPr>
              <a:t>kubectl</a:t>
            </a:r>
            <a:r>
              <a:rPr lang="en-US" sz="1800" dirty="0"/>
              <a:t> and </a:t>
            </a:r>
            <a:r>
              <a:rPr lang="en-US" sz="1800" dirty="0" err="1">
                <a:latin typeface="Inconsolata" charset="0"/>
                <a:ea typeface="Inconsolata" charset="0"/>
                <a:cs typeface="Inconsolata" charset="0"/>
              </a:rPr>
              <a:t>minikube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https://kubernetes.io/docs/tasks/tools/install-kubectl/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Checkout the Kubernetes docs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https://kubernetes.io/docs/home/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Unified Logging with </a:t>
            </a:r>
            <a:r>
              <a:rPr lang="en-US" sz="1800" dirty="0" err="1"/>
              <a:t>Fluentbit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http://fluentbit.io/documentation/0.11/kubernetes/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Syslog, Docker, and Drupal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https://github.com/BradJonesLLC/docker-drupal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165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us at the </a:t>
            </a:r>
            <a:r>
              <a:rPr lang="en-US" dirty="0" err="1"/>
              <a:t>BooZ</a:t>
            </a:r>
            <a:r>
              <a:rPr lang="en-US" dirty="0"/>
              <a:t> Allen expo Booth</a:t>
            </a:r>
          </a:p>
        </p:txBody>
      </p:sp>
    </p:spTree>
    <p:extLst>
      <p:ext uri="{BB962C8B-B14F-4D97-AF65-F5344CB8AC3E}">
        <p14:creationId xmlns:p14="http://schemas.microsoft.com/office/powerpoint/2010/main" val="271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sz="1800" dirty="0"/>
              <a:t>Continuous delivery</a:t>
            </a:r>
          </a:p>
          <a:p>
            <a:pPr marL="525780" lvl="1" indent="-342900"/>
            <a:r>
              <a:rPr lang="en-US" sz="1800" dirty="0"/>
              <a:t>Deliver software more often and with less errors</a:t>
            </a:r>
          </a:p>
          <a:p>
            <a:pPr marL="525780" lvl="1" indent="-342900"/>
            <a:r>
              <a:rPr lang="en-US" sz="1800" dirty="0"/>
              <a:t>No time spent on dev-to-ops handoffs</a:t>
            </a:r>
          </a:p>
          <a:p>
            <a:pPr marL="342900" indent="-342900"/>
            <a:r>
              <a:rPr lang="en-US" sz="1800" dirty="0"/>
              <a:t>Improved Security</a:t>
            </a:r>
          </a:p>
          <a:p>
            <a:pPr marL="525780" lvl="1" indent="-342900"/>
            <a:r>
              <a:rPr lang="en-US" sz="1800" dirty="0"/>
              <a:t>Containers help isolate each part of your system and provides better control of each component of your system</a:t>
            </a:r>
          </a:p>
          <a:p>
            <a:pPr marL="342900" indent="-342900"/>
            <a:r>
              <a:rPr lang="en-US" sz="1800" dirty="0"/>
              <a:t>Run anything, anywhere</a:t>
            </a:r>
          </a:p>
          <a:p>
            <a:pPr marL="525780" lvl="1" indent="-342900"/>
            <a:r>
              <a:rPr lang="en-US" sz="1800" dirty="0"/>
              <a:t>All languages, all databases, all operating systems</a:t>
            </a:r>
          </a:p>
          <a:p>
            <a:pPr marL="525780" lvl="1" indent="-342900"/>
            <a:r>
              <a:rPr lang="en-US" sz="1800" dirty="0"/>
              <a:t>Any distribution, any cloud, any machine</a:t>
            </a:r>
          </a:p>
          <a:p>
            <a:pPr marL="342900" indent="-342900"/>
            <a:r>
              <a:rPr lang="en-US" sz="1800" dirty="0"/>
              <a:t>Reproducibility</a:t>
            </a:r>
            <a:endParaRPr lang="en-US" dirty="0"/>
          </a:p>
          <a:p>
            <a:pPr marL="525780" lvl="1" indent="-342900"/>
            <a:r>
              <a:rPr lang="en-US" sz="1800" dirty="0"/>
              <a:t>Reduces the times we say “it worked on my machine”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Docker Done for Us?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772"/>
            <a:ext cx="10715368" cy="4366883"/>
          </a:xfrm>
        </p:spPr>
        <p:txBody>
          <a:bodyPr/>
          <a:lstStyle/>
          <a:p>
            <a:r>
              <a:rPr lang="en-US" sz="2000" dirty="0" smtClean="0"/>
              <a:t>Red Hat </a:t>
            </a:r>
            <a:r>
              <a:rPr lang="en-US" sz="2000" dirty="0" err="1" smtClean="0"/>
              <a:t>OpenShift</a:t>
            </a:r>
            <a:r>
              <a:rPr lang="en-US" sz="2000" dirty="0"/>
              <a:t> </a:t>
            </a:r>
            <a:r>
              <a:rPr lang="en-US" sz="2000" dirty="0" smtClean="0"/>
              <a:t>: Enterprise implementation of Kubernetes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www.openshift.com</a:t>
            </a:r>
            <a:r>
              <a:rPr lang="en-US" sz="2000" dirty="0"/>
              <a:t>/</a:t>
            </a:r>
            <a:endParaRPr lang="en-US" sz="2000" dirty="0"/>
          </a:p>
          <a:p>
            <a:r>
              <a:rPr lang="en-US" sz="2000" dirty="0" smtClean="0"/>
              <a:t>Kops : Kubernetes cluster management utility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kubernetes</a:t>
            </a:r>
            <a:r>
              <a:rPr lang="en-US" sz="2000" dirty="0"/>
              <a:t>/kops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Booz Allen’s Drupal.org Profile: </a:t>
            </a:r>
            <a:r>
              <a:rPr lang="en-US" sz="2000" dirty="0">
                <a:hlinkClick r:id="rId2"/>
              </a:rPr>
              <a:t>https://www.drupal.org/booz-allen-hamilton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500" b="1" i="1" dirty="0"/>
              <a:t>Join the Conversation… </a:t>
            </a:r>
          </a:p>
          <a:p>
            <a:pPr marL="0" indent="0" algn="r">
              <a:buNone/>
            </a:pPr>
            <a:r>
              <a:rPr lang="en-US" sz="3500" b="1" i="1" dirty="0"/>
              <a:t>…And Come Visit Our Booth! </a:t>
            </a:r>
            <a:endParaRPr lang="en-US" sz="35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899" y="6400451"/>
            <a:ext cx="4943514" cy="457549"/>
          </a:xfrm>
        </p:spPr>
        <p:txBody>
          <a:bodyPr/>
          <a:lstStyle/>
          <a:p>
            <a:r>
              <a:rPr lang="en-US" dirty="0"/>
              <a:t>#BoozAllen #Drupal4Gov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5977655"/>
            <a:ext cx="4294230" cy="411100"/>
            <a:chOff x="3390249" y="5853829"/>
            <a:chExt cx="4294230" cy="411100"/>
          </a:xfrm>
        </p:grpSpPr>
        <p:pic>
          <p:nvPicPr>
            <p:cNvPr id="18" name="Picture 17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l="74876" b="49732"/>
            <a:stretch/>
          </p:blipFill>
          <p:spPr>
            <a:xfrm>
              <a:off x="4687727" y="5853829"/>
              <a:ext cx="397256" cy="392622"/>
            </a:xfrm>
            <a:prstGeom prst="rect">
              <a:avLst/>
            </a:prstGeom>
          </p:spPr>
        </p:pic>
        <p:pic>
          <p:nvPicPr>
            <p:cNvPr id="19" name="Picture 18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4"/>
            <a:srcRect l="49939" t="-1956" r="25124" b="49732"/>
            <a:stretch/>
          </p:blipFill>
          <p:spPr>
            <a:xfrm>
              <a:off x="3390249" y="5857031"/>
              <a:ext cx="394284" cy="407898"/>
            </a:xfrm>
            <a:prstGeom prst="rect">
              <a:avLst/>
            </a:prstGeom>
          </p:spPr>
        </p:pic>
        <p:pic>
          <p:nvPicPr>
            <p:cNvPr id="20" name="Picture 19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4"/>
            <a:srcRect l="24472" r="50061" b="49732"/>
            <a:stretch/>
          </p:blipFill>
          <p:spPr>
            <a:xfrm>
              <a:off x="5988178" y="5872307"/>
              <a:ext cx="402670" cy="392622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4"/>
            <a:srcRect r="75528" b="49732"/>
            <a:stretch/>
          </p:blipFill>
          <p:spPr>
            <a:xfrm>
              <a:off x="7297539" y="5853829"/>
              <a:ext cx="386940" cy="39262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8580" y="212963"/>
            <a:ext cx="4984988" cy="5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772"/>
            <a:ext cx="10715368" cy="43668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Today’s Speakers – Please visit our booth for further Q&amp;A:</a:t>
            </a:r>
          </a:p>
          <a:p>
            <a:r>
              <a:rPr lang="en-US" sz="2000" b="1" dirty="0"/>
              <a:t>Shayan </a:t>
            </a:r>
            <a:r>
              <a:rPr lang="en-US" sz="2000" b="1" dirty="0" smtClean="0"/>
              <a:t>Sarkar, </a:t>
            </a:r>
            <a:r>
              <a:rPr lang="en-US" sz="2000" i="1" dirty="0" smtClean="0"/>
              <a:t>Solution Architect</a:t>
            </a:r>
            <a:r>
              <a:rPr lang="en-US" sz="2000" dirty="0" smtClean="0"/>
              <a:t>, </a:t>
            </a:r>
            <a:r>
              <a:rPr lang="en-US" sz="2000" dirty="0">
                <a:hlinkClick r:id="rId2"/>
              </a:rPr>
              <a:t>Sarkar_Shayan@bah.com</a:t>
            </a:r>
            <a:r>
              <a:rPr lang="en-US" sz="2000" dirty="0"/>
              <a:t> </a:t>
            </a:r>
          </a:p>
          <a:p>
            <a:r>
              <a:rPr lang="en-US" sz="2000" b="1" dirty="0"/>
              <a:t>Will Patterson</a:t>
            </a:r>
            <a:r>
              <a:rPr lang="en-US" sz="2000" dirty="0"/>
              <a:t>, </a:t>
            </a:r>
            <a:r>
              <a:rPr lang="en-US" sz="2000" i="1" dirty="0" smtClean="0"/>
              <a:t>Drupal Developer</a:t>
            </a:r>
            <a:r>
              <a:rPr lang="en-US" sz="2000" dirty="0" smtClean="0"/>
              <a:t>, </a:t>
            </a:r>
            <a:r>
              <a:rPr lang="en-US" sz="2000" dirty="0">
                <a:hlinkClick r:id="rId3"/>
              </a:rPr>
              <a:t>Patterson_William@bah.com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Please contact Booz Allen’s Strategic Innovation Group for more information on our Drupal practice:</a:t>
            </a:r>
          </a:p>
          <a:p>
            <a:r>
              <a:rPr lang="en-US" sz="2000" b="1" dirty="0"/>
              <a:t>Arash Farazdaghi</a:t>
            </a:r>
            <a:r>
              <a:rPr lang="en-US" sz="2000" dirty="0"/>
              <a:t>, </a:t>
            </a:r>
            <a:r>
              <a:rPr lang="en-US" sz="2000" i="1" dirty="0"/>
              <a:t>Solution Architect</a:t>
            </a:r>
            <a:r>
              <a:rPr lang="en-US" sz="2000" dirty="0"/>
              <a:t>, Farazdaghi_Arash@bah.com </a:t>
            </a:r>
          </a:p>
          <a:p>
            <a:r>
              <a:rPr lang="en-US" sz="2000" b="1" dirty="0"/>
              <a:t>Eric Robbins</a:t>
            </a:r>
            <a:r>
              <a:rPr lang="en-US" sz="2000" dirty="0"/>
              <a:t>, </a:t>
            </a:r>
            <a:r>
              <a:rPr lang="en-US" sz="2000" i="1" dirty="0"/>
              <a:t>Solution Architect</a:t>
            </a:r>
            <a:r>
              <a:rPr lang="en-US" sz="2000" dirty="0"/>
              <a:t>, Robbins_Eric@bah.com</a:t>
            </a:r>
          </a:p>
          <a:p>
            <a:r>
              <a:rPr lang="en-US" sz="2000" b="1" dirty="0"/>
              <a:t>Craig Warsaw</a:t>
            </a:r>
            <a:r>
              <a:rPr lang="en-US" sz="2000" dirty="0"/>
              <a:t>, </a:t>
            </a:r>
            <a:r>
              <a:rPr lang="en-US" sz="2000" i="1" dirty="0"/>
              <a:t>Principal Solution Architect</a:t>
            </a:r>
            <a:r>
              <a:rPr lang="en-US" sz="2000" dirty="0"/>
              <a:t>, Warsaw_Craig@bah.com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3500" b="1" i="1" dirty="0"/>
              <a:t>Join the Conversation… </a:t>
            </a:r>
          </a:p>
          <a:p>
            <a:pPr marL="0" indent="0" algn="r">
              <a:buNone/>
            </a:pPr>
            <a:r>
              <a:rPr lang="en-US" sz="3500" b="1" i="1" dirty="0"/>
              <a:t>…And Come Visit Our Booth!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899" y="6400451"/>
            <a:ext cx="4943514" cy="457549"/>
          </a:xfrm>
        </p:spPr>
        <p:txBody>
          <a:bodyPr/>
          <a:lstStyle/>
          <a:p>
            <a:r>
              <a:rPr lang="en-US" dirty="0"/>
              <a:t>#BoozAllen #Drupal4Gov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80" y="212963"/>
            <a:ext cx="4984988" cy="5483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8200" y="5977655"/>
            <a:ext cx="4294230" cy="411100"/>
            <a:chOff x="3390249" y="5853829"/>
            <a:chExt cx="4294230" cy="411100"/>
          </a:xfrm>
        </p:grpSpPr>
        <p:pic>
          <p:nvPicPr>
            <p:cNvPr id="12" name="Picture 11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/>
            <a:srcRect l="74876" b="49732"/>
            <a:stretch/>
          </p:blipFill>
          <p:spPr>
            <a:xfrm>
              <a:off x="4687727" y="5853829"/>
              <a:ext cx="397256" cy="392622"/>
            </a:xfrm>
            <a:prstGeom prst="rect">
              <a:avLst/>
            </a:prstGeom>
          </p:spPr>
        </p:pic>
        <p:pic>
          <p:nvPicPr>
            <p:cNvPr id="13" name="Picture 12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6"/>
            <a:srcRect l="49939" t="-1956" r="25124" b="49732"/>
            <a:stretch/>
          </p:blipFill>
          <p:spPr>
            <a:xfrm>
              <a:off x="3390249" y="5857031"/>
              <a:ext cx="394284" cy="407898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/>
          </p:nvPicPr>
          <p:blipFill rotWithShape="1">
            <a:blip r:embed="rId6"/>
            <a:srcRect l="24472" r="50061" b="49732"/>
            <a:stretch/>
          </p:blipFill>
          <p:spPr>
            <a:xfrm>
              <a:off x="5988178" y="5872307"/>
              <a:ext cx="402670" cy="392622"/>
            </a:xfrm>
            <a:prstGeom prst="rect">
              <a:avLst/>
            </a:prstGeom>
          </p:spPr>
        </p:pic>
        <p:pic>
          <p:nvPicPr>
            <p:cNvPr id="15" name="Picture 14">
              <a:hlinkClick r:id="rId9"/>
            </p:cNvPr>
            <p:cNvPicPr>
              <a:picLocks noChangeAspect="1"/>
            </p:cNvPicPr>
            <p:nvPr/>
          </p:nvPicPr>
          <p:blipFill rotWithShape="1">
            <a:blip r:embed="rId6"/>
            <a:srcRect r="75528" b="49732"/>
            <a:stretch/>
          </p:blipFill>
          <p:spPr>
            <a:xfrm>
              <a:off x="7297539" y="5853829"/>
              <a:ext cx="386940" cy="392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96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Kubernetes is an open-source system for automating deployment, scaling, and management of containerized applications.</a:t>
            </a:r>
          </a:p>
          <a:p>
            <a:endParaRPr lang="en-US" sz="1800" dirty="0"/>
          </a:p>
          <a:p>
            <a:r>
              <a:rPr lang="en-US" sz="1800" dirty="0"/>
              <a:t>Improves reliability</a:t>
            </a:r>
          </a:p>
          <a:p>
            <a:pPr lvl="1"/>
            <a:r>
              <a:rPr lang="en-US" sz="1800" dirty="0"/>
              <a:t>Continuously monitors and manages your containers</a:t>
            </a:r>
          </a:p>
          <a:p>
            <a:pPr lvl="1"/>
            <a:r>
              <a:rPr lang="en-US" sz="1800" dirty="0"/>
              <a:t>Will scale your application to handle changes in load</a:t>
            </a:r>
          </a:p>
          <a:p>
            <a:r>
              <a:rPr lang="en-US" sz="1800" dirty="0"/>
              <a:t>Better use of infrastructure resources</a:t>
            </a:r>
          </a:p>
          <a:p>
            <a:pPr lvl="1"/>
            <a:r>
              <a:rPr lang="en-US" sz="1800" dirty="0"/>
              <a:t>Helps reduce infrastructure requirements by gracefully scaling up and down your entire platform</a:t>
            </a:r>
          </a:p>
          <a:p>
            <a:r>
              <a:rPr lang="en-US" sz="1800" dirty="0"/>
              <a:t>Coordinates what containers run where and when across your system</a:t>
            </a:r>
          </a:p>
          <a:p>
            <a:r>
              <a:rPr lang="en-US" sz="1800" dirty="0"/>
              <a:t>How do all the different types of containers in a system talk to each other?</a:t>
            </a:r>
          </a:p>
          <a:p>
            <a:r>
              <a:rPr lang="en-US" sz="1800" dirty="0"/>
              <a:t>Easily coordinate deployments of your system</a:t>
            </a:r>
          </a:p>
          <a:p>
            <a:pPr lvl="1"/>
            <a:r>
              <a:rPr lang="en-US" sz="1800" dirty="0"/>
              <a:t>Which containers need to be deployed</a:t>
            </a:r>
          </a:p>
          <a:p>
            <a:pPr lvl="1"/>
            <a:r>
              <a:rPr lang="en-US" sz="1800" dirty="0"/>
              <a:t>Where should the containers be deployed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Kubernetes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Pod is the core Kubernetes Component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57668" y="1610772"/>
            <a:ext cx="5295900" cy="1468759"/>
          </a:xfrm>
        </p:spPr>
        <p:txBody>
          <a:bodyPr/>
          <a:lstStyle/>
          <a:p>
            <a:r>
              <a:rPr lang="en-US" dirty="0"/>
              <a:t>The Pod is the core component of Kubernetes</a:t>
            </a:r>
          </a:p>
          <a:p>
            <a:r>
              <a:rPr lang="en-US" dirty="0"/>
              <a:t>Collection of 1 or more containers</a:t>
            </a:r>
          </a:p>
          <a:p>
            <a:r>
              <a:rPr lang="en-US" dirty="0"/>
              <a:t>Each pod should focus on one container, however sidecar containers can be added to enhance features of the core container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57668" y="3234406"/>
            <a:ext cx="5295900" cy="1852601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template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containers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image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cr.io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/repo/mydrupal:v1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endParaRPr lang="en-US" b="1" dirty="0">
              <a:solidFill>
                <a:srgbClr val="B9C0CB"/>
              </a:solidFill>
              <a:latin typeface="Inconsolata" charset="0"/>
              <a:ea typeface="Inconsolata" charset="0"/>
              <a:cs typeface="Inconsolat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8" y="1369033"/>
            <a:ext cx="3407979" cy="484857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09427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Pods can Handle Scaling and Deployments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57668" y="1610772"/>
            <a:ext cx="5450856" cy="4599528"/>
          </a:xfrm>
        </p:spPr>
        <p:txBody>
          <a:bodyPr/>
          <a:lstStyle/>
          <a:p>
            <a:r>
              <a:rPr lang="en-US" sz="1800" dirty="0"/>
              <a:t>Once Kubernetes understands what is in a pod, multiple management features are available:</a:t>
            </a:r>
          </a:p>
          <a:p>
            <a:pPr lvl="1"/>
            <a:endParaRPr lang="en-US" sz="1600" dirty="0"/>
          </a:p>
          <a:p>
            <a:r>
              <a:rPr lang="en-US" sz="1600" dirty="0"/>
              <a:t>System Performance</a:t>
            </a:r>
          </a:p>
          <a:p>
            <a:pPr lvl="1"/>
            <a:r>
              <a:rPr lang="en-US" sz="1600" dirty="0"/>
              <a:t>Scale up/down the number of pods based on CPU load or other criteria</a:t>
            </a:r>
          </a:p>
          <a:p>
            <a:endParaRPr lang="en-US" sz="1600" dirty="0"/>
          </a:p>
          <a:p>
            <a:r>
              <a:rPr lang="en-US" sz="1600" dirty="0"/>
              <a:t>System Monitoring</a:t>
            </a:r>
          </a:p>
          <a:p>
            <a:pPr lvl="1"/>
            <a:r>
              <a:rPr lang="en-US" sz="1600" dirty="0"/>
              <a:t>Probes to check the health of each pod </a:t>
            </a:r>
          </a:p>
          <a:p>
            <a:pPr lvl="1"/>
            <a:r>
              <a:rPr lang="en-US" sz="1600" dirty="0"/>
              <a:t>Any unhealthy ones get killed and new pod is put into service</a:t>
            </a:r>
          </a:p>
          <a:p>
            <a:pPr lvl="1"/>
            <a:endParaRPr lang="en-US" sz="1600" dirty="0"/>
          </a:p>
          <a:p>
            <a:r>
              <a:rPr lang="en-US" sz="1600" dirty="0"/>
              <a:t>Deployments</a:t>
            </a:r>
          </a:p>
          <a:p>
            <a:pPr lvl="1"/>
            <a:r>
              <a:rPr lang="en-US" sz="1600" dirty="0"/>
              <a:t>Deploy new versions of the container</a:t>
            </a:r>
          </a:p>
          <a:p>
            <a:pPr lvl="1"/>
            <a:r>
              <a:rPr lang="en-US" sz="1600" dirty="0"/>
              <a:t>Control traffic to the new pods to test the new version</a:t>
            </a:r>
          </a:p>
          <a:p>
            <a:pPr lvl="2"/>
            <a:r>
              <a:rPr lang="en-US" sz="1600" dirty="0"/>
              <a:t>Blue/Green deployments</a:t>
            </a:r>
          </a:p>
          <a:p>
            <a:pPr lvl="2"/>
            <a:r>
              <a:rPr lang="en-US" sz="1600" dirty="0"/>
              <a:t>Rolling deployments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8" y="1361724"/>
            <a:ext cx="3407979" cy="484857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47825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Services </a:t>
            </a:r>
            <a:r>
              <a:rPr lang="en-US"/>
              <a:t>tie together the pods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541476" y="1528711"/>
            <a:ext cx="5012091" cy="1248798"/>
          </a:xfrm>
        </p:spPr>
        <p:txBody>
          <a:bodyPr/>
          <a:lstStyle/>
          <a:p>
            <a:r>
              <a:rPr lang="en-US" dirty="0"/>
              <a:t>Kubernetes Services are used to control communications with the pods</a:t>
            </a:r>
          </a:p>
          <a:p>
            <a:pPr lvl="1"/>
            <a:r>
              <a:rPr lang="en-US" dirty="0"/>
              <a:t>Load balance the requests</a:t>
            </a:r>
          </a:p>
          <a:p>
            <a:pPr lvl="1"/>
            <a:r>
              <a:rPr lang="en-US" dirty="0"/>
              <a:t>Don’t send traffic to the unhealthy ones</a:t>
            </a:r>
          </a:p>
          <a:p>
            <a:pPr lvl="1"/>
            <a:r>
              <a:rPr lang="en-US" dirty="0"/>
              <a:t>Only talk to the correct version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300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541476" y="2887052"/>
            <a:ext cx="5295900" cy="3485517"/>
          </a:xfrm>
          <a:solidFill>
            <a:srgbClr val="292C33"/>
          </a:solidFill>
        </p:spPr>
        <p:txBody>
          <a:bodyPr lIns="137160" tIns="91440" rIns="137160" bIns="91440"/>
          <a:lstStyle/>
          <a:p>
            <a:pPr marL="0" indent="0">
              <a:buNone/>
            </a:pPr>
            <a:r>
              <a:rPr lang="en-US" b="1" dirty="0" err="1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apiVersion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v1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kind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Service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metadata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spec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selector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app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drupal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ports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b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-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name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http-port </a:t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  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port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>
                <a:solidFill>
                  <a:srgbClr val="DBAA79"/>
                </a:solidFill>
                <a:latin typeface="Inconsolata" charset="0"/>
                <a:ea typeface="Inconsolata" charset="0"/>
                <a:cs typeface="Inconsolata" charset="0"/>
              </a:rPr>
              <a:t>80 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  </a:t>
            </a:r>
            <a:r>
              <a:rPr lang="en-US" b="1" dirty="0">
                <a:solidFill>
                  <a:srgbClr val="E88388"/>
                </a:solidFill>
                <a:latin typeface="Inconsolata" charset="0"/>
                <a:ea typeface="Inconsolata" charset="0"/>
                <a:cs typeface="Inconsolata" charset="0"/>
              </a:rPr>
              <a:t>type</a:t>
            </a:r>
            <a:r>
              <a:rPr lang="en-US" b="1" dirty="0">
                <a:solidFill>
                  <a:srgbClr val="B9C0CB"/>
                </a:solidFill>
                <a:latin typeface="Inconsolata" charset="0"/>
                <a:ea typeface="Inconsolata" charset="0"/>
                <a:cs typeface="Inconsolata" charset="0"/>
              </a:rPr>
              <a:t>: </a:t>
            </a:r>
            <a:r>
              <a:rPr lang="en-US" b="1" dirty="0" err="1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LoadBalancer</a:t>
            </a: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A7CC8C"/>
              </a:solidFill>
              <a:latin typeface="Inconsolata" charset="0"/>
              <a:ea typeface="Inconsolata" charset="0"/>
              <a:cs typeface="Inconsolata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  <a:t/>
            </a:r>
            <a:br>
              <a:rPr lang="en-US" b="1" dirty="0">
                <a:solidFill>
                  <a:srgbClr val="A7CC8C"/>
                </a:solidFill>
                <a:latin typeface="Inconsolata" charset="0"/>
                <a:ea typeface="Inconsolata" charset="0"/>
                <a:cs typeface="Inconsolata" charset="0"/>
              </a:rPr>
            </a:br>
            <a:endParaRPr lang="en-US" b="1" dirty="0">
              <a:solidFill>
                <a:srgbClr val="B9C0CB"/>
              </a:solidFill>
              <a:latin typeface="Inconsolata" charset="0"/>
              <a:ea typeface="Inconsolata" charset="0"/>
              <a:cs typeface="Inconsolat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9" y="1368097"/>
            <a:ext cx="3653545" cy="48463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52566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Structure allow multiple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541476" y="1610772"/>
            <a:ext cx="5012091" cy="4599528"/>
          </a:xfrm>
        </p:spPr>
        <p:txBody>
          <a:bodyPr/>
          <a:lstStyle/>
          <a:p>
            <a:r>
              <a:rPr lang="en-US" sz="1600" dirty="0"/>
              <a:t>With the Service architecture Kubernetes handles things that you often might have to worry about</a:t>
            </a:r>
          </a:p>
          <a:p>
            <a:pPr lvl="1"/>
            <a:r>
              <a:rPr lang="en-US" sz="1600" dirty="0"/>
              <a:t>Service discovery</a:t>
            </a:r>
          </a:p>
          <a:p>
            <a:pPr lvl="1"/>
            <a:r>
              <a:rPr lang="en-US" sz="1600" dirty="0"/>
              <a:t>Load balancing</a:t>
            </a:r>
          </a:p>
          <a:p>
            <a:pPr lvl="1"/>
            <a:r>
              <a:rPr lang="en-US" sz="1600" dirty="0"/>
              <a:t>Scaling</a:t>
            </a:r>
          </a:p>
          <a:p>
            <a:pPr lvl="1"/>
            <a:endParaRPr lang="en-US" sz="1600" dirty="0"/>
          </a:p>
          <a:p>
            <a:r>
              <a:rPr lang="en-US" sz="1600" dirty="0"/>
              <a:t>Service discovery allows each pod just needs to call the name of the service it wants to talk to</a:t>
            </a:r>
          </a:p>
          <a:p>
            <a:endParaRPr lang="en-US" sz="1600" dirty="0"/>
          </a:p>
          <a:p>
            <a:r>
              <a:rPr lang="en-US" sz="1600" dirty="0"/>
              <a:t>Services have multiple options</a:t>
            </a:r>
          </a:p>
          <a:p>
            <a:pPr lvl="1"/>
            <a:r>
              <a:rPr lang="en-US" sz="1600" dirty="0"/>
              <a:t>Session based load balancing</a:t>
            </a:r>
          </a:p>
          <a:p>
            <a:pPr lvl="1"/>
            <a:r>
              <a:rPr lang="en-US" sz="1600" dirty="0"/>
              <a:t>Single port based services</a:t>
            </a:r>
          </a:p>
          <a:p>
            <a:pPr lvl="1"/>
            <a:r>
              <a:rPr lang="en-US" sz="1600" dirty="0"/>
              <a:t>External Services</a:t>
            </a:r>
          </a:p>
          <a:p>
            <a:endParaRPr lang="en-US" sz="1600" dirty="0"/>
          </a:p>
          <a:p>
            <a:r>
              <a:rPr lang="en-US" sz="1600" dirty="0"/>
              <a:t>The Service architecture of Kubernetes can be scaled up to handle as many services as you would like for your system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6" y="1374375"/>
            <a:ext cx="3653545" cy="48463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0549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Infrastructure?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46277" y="1610772"/>
            <a:ext cx="4707290" cy="4599528"/>
          </a:xfrm>
        </p:spPr>
        <p:txBody>
          <a:bodyPr/>
          <a:lstStyle/>
          <a:p>
            <a:r>
              <a:rPr lang="en-US" sz="1600" dirty="0"/>
              <a:t>You don’t have to worry about the infrastructure</a:t>
            </a:r>
          </a:p>
          <a:p>
            <a:endParaRPr lang="en-US" sz="1600" dirty="0"/>
          </a:p>
          <a:p>
            <a:r>
              <a:rPr lang="en-US" sz="1600" dirty="0"/>
              <a:t>The entire design of pods and services is described with YAML files</a:t>
            </a:r>
          </a:p>
          <a:p>
            <a:r>
              <a:rPr lang="en-US" sz="1600" dirty="0"/>
              <a:t>Nothing in deployments, pod management, service discovery, monitoring, </a:t>
            </a:r>
            <a:r>
              <a:rPr lang="en-US" sz="1600" dirty="0" err="1"/>
              <a:t>etc</a:t>
            </a:r>
            <a:r>
              <a:rPr lang="en-US" sz="1600" dirty="0"/>
              <a:t> required any knowledge about how many servers, IP addresses, load balancers, or anything else with the infrastructure</a:t>
            </a:r>
          </a:p>
          <a:p>
            <a:r>
              <a:rPr lang="en-US" sz="1600" dirty="0"/>
              <a:t>Behind the scenes, Kubernetes is aware of all of the servers available, load balancers, application gateways and will configure them automatically according to what is in the YAML 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375"/>
            <a:ext cx="4523948" cy="48463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4874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Drupal Examples</a:t>
            </a:r>
          </a:p>
        </p:txBody>
      </p:sp>
    </p:spTree>
    <p:extLst>
      <p:ext uri="{BB962C8B-B14F-4D97-AF65-F5344CB8AC3E}">
        <p14:creationId xmlns:p14="http://schemas.microsoft.com/office/powerpoint/2010/main" val="38026107"/>
      </p:ext>
    </p:extLst>
  </p:cSld>
  <p:clrMapOvr>
    <a:masterClrMapping/>
  </p:clrMapOvr>
</p:sld>
</file>

<file path=ppt/theme/theme1.xml><?xml version="1.0" encoding="utf-8"?>
<a:theme xmlns:a="http://schemas.openxmlformats.org/drawingml/2006/main" name="NW Narrow Master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24D5CF80-6A67-EA4C-9B86-E0A341CB70F3}" vid="{174DE273-7923-6448-AAE3-34B6E676E6ED}"/>
    </a:ext>
  </a:extLst>
</a:theme>
</file>

<file path=ppt/theme/theme2.xml><?xml version="1.0" encoding="utf-8"?>
<a:theme xmlns:a="http://schemas.openxmlformats.org/drawingml/2006/main" name="Wide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24D5CF80-6A67-EA4C-9B86-E0A341CB70F3}" vid="{E8104B33-B338-2B4B-9BCA-8D910DBD933F}"/>
    </a:ext>
  </a:extLst>
</a:theme>
</file>

<file path=ppt/theme/theme3.xml><?xml version="1.0" encoding="utf-8"?>
<a:theme xmlns:a="http://schemas.openxmlformats.org/drawingml/2006/main" name="FC Master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24D5CF80-6A67-EA4C-9B86-E0A341CB70F3}" vid="{5FBD1351-C2B5-444C-9D21-5D7319060F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320DA212E62548A69F5770D9120794" ma:contentTypeVersion="3" ma:contentTypeDescription="Create a new document." ma:contentTypeScope="" ma:versionID="1d01fd77df7558fda1a26b4f88beca1f">
  <xsd:schema xmlns:xsd="http://www.w3.org/2001/XMLSchema" xmlns:xs="http://www.w3.org/2001/XMLSchema" xmlns:p="http://schemas.microsoft.com/office/2006/metadata/properties" xmlns:ns1="http://schemas.microsoft.com/sharepoint/v3" xmlns:ns2="298e99ec-c48a-47ec-a669-474077c9539e" targetNamespace="http://schemas.microsoft.com/office/2006/metadata/properties" ma:root="true" ma:fieldsID="d622cfd886f73b77e0c799e5b9d13622" ns1:_="" ns2:_="">
    <xsd:import namespace="http://schemas.microsoft.com/sharepoint/v3"/>
    <xsd:import namespace="298e99ec-c48a-47ec-a669-474077c9539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e99ec-c48a-47ec-a669-474077c95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B050B-9953-414C-BB98-50301B2298E6}">
  <ds:schemaRefs>
    <ds:schemaRef ds:uri="http://schemas.microsoft.com/sharepoint/v3"/>
    <ds:schemaRef ds:uri="http://schemas.microsoft.com/office/2006/metadata/properties"/>
    <ds:schemaRef ds:uri="298e99ec-c48a-47ec-a669-474077c9539e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FC7AEB-7A09-4E43-A72C-A79CF80CD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302E0-5264-4761-B92F-12C38C181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8e99ec-c48a-47ec-a669-474077c95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Wide</Template>
  <TotalTime>1529</TotalTime>
  <Words>1711</Words>
  <Application>Microsoft Macintosh PowerPoint</Application>
  <PresentationFormat>Widescreen</PresentationFormat>
  <Paragraphs>262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Calibri Light</vt:lpstr>
      <vt:lpstr>Courier New</vt:lpstr>
      <vt:lpstr>Georgia</vt:lpstr>
      <vt:lpstr>Helvetica</vt:lpstr>
      <vt:lpstr>Inconsolata</vt:lpstr>
      <vt:lpstr>LucidaGrande</vt:lpstr>
      <vt:lpstr>oswald</vt:lpstr>
      <vt:lpstr>oswald</vt:lpstr>
      <vt:lpstr>Arial</vt:lpstr>
      <vt:lpstr>NW Narrow Master</vt:lpstr>
      <vt:lpstr>Wide</vt:lpstr>
      <vt:lpstr>FC Master</vt:lpstr>
      <vt:lpstr>Drupal and Container Orchestration:</vt:lpstr>
      <vt:lpstr>What has Docker Done for Us?</vt:lpstr>
      <vt:lpstr>What Does Kubernetes do?</vt:lpstr>
      <vt:lpstr>The Pod is the core Kubernetes Component</vt:lpstr>
      <vt:lpstr>Pods can Handle Scaling and Deployments</vt:lpstr>
      <vt:lpstr>Kubernetes Services tie together the pods</vt:lpstr>
      <vt:lpstr>Services Structure allow multiple Components</vt:lpstr>
      <vt:lpstr>Where Is the Infrastructure?</vt:lpstr>
      <vt:lpstr>Drupal Examples</vt:lpstr>
      <vt:lpstr>Deployment</vt:lpstr>
      <vt:lpstr>Autoscaling</vt:lpstr>
      <vt:lpstr>Service</vt:lpstr>
      <vt:lpstr>External Service</vt:lpstr>
      <vt:lpstr>Deployment: Configuration Management</vt:lpstr>
      <vt:lpstr>Deployment: Volumes</vt:lpstr>
      <vt:lpstr>Nothing is easy</vt:lpstr>
      <vt:lpstr>Lessons Learned</vt:lpstr>
      <vt:lpstr>Getting Started</vt:lpstr>
      <vt:lpstr>Questions?</vt:lpstr>
      <vt:lpstr>Additional Resources</vt:lpstr>
      <vt:lpstr>For more Information… 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William [USA]</dc:creator>
  <cp:lastModifiedBy>Sarkar, Shayan [USA]</cp:lastModifiedBy>
  <cp:revision>88</cp:revision>
  <cp:lastPrinted>2016-11-21T14:15:42Z</cp:lastPrinted>
  <dcterms:created xsi:type="dcterms:W3CDTF">2017-06-21T11:35:51Z</dcterms:created>
  <dcterms:modified xsi:type="dcterms:W3CDTF">2017-07-28T19:49:45Z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0x01010054320DA212E62548A69F5770D9120794</vt:lpwstr>
  </property>
</Properties>
</file>