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  <p:sldMasterId id="2147483653" r:id="rId2"/>
    <p:sldMasterId id="2147483654" r:id="rId3"/>
  </p:sldMasterIdLst>
  <p:notesMasterIdLst>
    <p:notesMasterId r:id="rId23"/>
  </p:notesMasterIdLst>
  <p:sldIdLst>
    <p:sldId id="256" r:id="rId4"/>
    <p:sldId id="257" r:id="rId5"/>
    <p:sldId id="258" r:id="rId6"/>
    <p:sldId id="274" r:id="rId7"/>
    <p:sldId id="259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1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3" d="100"/>
          <a:sy n="113" d="100"/>
        </p:scale>
        <p:origin x="-77" y="-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7604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164a0a16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164a0a16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5164a0a16d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164a0a16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164a0a16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5164a0a16d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164a0a16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164a0a16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5164a0a16d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164a0a16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164a0a16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5164a0a16d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164a0a16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164a0a16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5164a0a16d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164a0a16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164a0a16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164a0a16d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164a0a16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164a0a16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164a0a16d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164a0a16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164a0a16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5164a0a16d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5164a0a16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5164a0a16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g5164a0a16d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164a0a16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5164a0a16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g5164a0a16d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5164a0a16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5164a0a16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g5164a0a16d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164a0a16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5164a0a16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5164a0a16d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164a0a16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164a0a16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5164a0a16d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164a0a16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164a0a16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5164a0a16d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164a0a16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164a0a16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5164a0a16d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164a0a16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164a0a16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5164a0a16d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881040"/>
            <a:ext cx="7772400" cy="142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91830" y="3497277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A93A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A93A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A93A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A93A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A93A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A93A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A93A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A93A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A93A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A93A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A93A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A93A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7005021" y="485601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81262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926408"/>
            <a:ext cx="8229600" cy="287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63460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724108"/>
            <a:ext cx="8229600" cy="287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005021" y="485601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slide">
  <p:cSld name="Back Cover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" y="0"/>
            <a:ext cx="9143283" cy="51430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pal.org/node/212761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pal.org/docs/8/upgrade/known-issues-when-upgrading-from-drupal-6-or-7-to-drupal-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685800" y="1881040"/>
            <a:ext cx="7772400" cy="142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3600" dirty="0"/>
              <a:t>Let’s Migrate to Drupal 8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endParaRPr sz="3200" b="1" dirty="0"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1391830" y="3485002"/>
            <a:ext cx="6400800" cy="14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A93A9"/>
              </a:buClr>
              <a:buSzPts val="3200"/>
              <a:buNone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Presented by:</a:t>
            </a: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3200"/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Ashma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Shrestha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3200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Karthik Baikati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rgbClr val="8A93A9"/>
              </a:buClr>
              <a:buSzPts val="3200"/>
              <a:buNone/>
            </a:pP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Nurul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Tamboli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A93A9"/>
              </a:buClr>
              <a:buSzPts val="3200"/>
              <a:buNone/>
            </a:pPr>
            <a:endParaRPr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3512117"/>
            <a:ext cx="36576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469474" y="6592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Audit Your Website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718020" y="1574949"/>
            <a:ext cx="7968780" cy="322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5F5F5F"/>
                </a:solidFill>
              </a:rPr>
              <a:t>Each organization has their own different </a:t>
            </a:r>
            <a:r>
              <a:rPr lang="en-US" sz="2000" dirty="0">
                <a:solidFill>
                  <a:srgbClr val="5F5F5F"/>
                </a:solidFill>
              </a:rPr>
              <a:t>set of </a:t>
            </a:r>
            <a:r>
              <a:rPr lang="en-US" sz="2000" dirty="0" smtClean="0">
                <a:solidFill>
                  <a:srgbClr val="5F5F5F"/>
                </a:solidFill>
              </a:rPr>
              <a:t>challenges, </a:t>
            </a:r>
            <a:r>
              <a:rPr lang="en-US" sz="2000" dirty="0">
                <a:solidFill>
                  <a:srgbClr val="5F5F5F"/>
                </a:solidFill>
              </a:rPr>
              <a:t>but the initial step is always </a:t>
            </a:r>
            <a:r>
              <a:rPr lang="en-US" sz="2000" b="1" dirty="0" smtClean="0">
                <a:solidFill>
                  <a:srgbClr val="5F5F5F"/>
                </a:solidFill>
              </a:rPr>
              <a:t>AUDIT</a:t>
            </a:r>
            <a:r>
              <a:rPr lang="en-US" sz="2000" dirty="0" smtClean="0">
                <a:solidFill>
                  <a:srgbClr val="5F5F5F"/>
                </a:solidFill>
              </a:rPr>
              <a:t>:</a:t>
            </a:r>
            <a:endParaRPr sz="20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5F5F5F"/>
                </a:solidFill>
              </a:rPr>
              <a:t>Account for all the custom and </a:t>
            </a:r>
            <a:r>
              <a:rPr lang="en-US" sz="1600" dirty="0" err="1">
                <a:solidFill>
                  <a:srgbClr val="5F5F5F"/>
                </a:solidFill>
              </a:rPr>
              <a:t>contrib</a:t>
            </a:r>
            <a:r>
              <a:rPr lang="en-US" sz="1600" dirty="0">
                <a:solidFill>
                  <a:srgbClr val="5F5F5F"/>
                </a:solidFill>
              </a:rPr>
              <a:t> modules</a:t>
            </a:r>
            <a:endParaRPr sz="16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5F5F5F"/>
                </a:solidFill>
              </a:rPr>
              <a:t>Keep track of the migration path for each of the module</a:t>
            </a:r>
            <a:endParaRPr sz="16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5F5F5F"/>
                </a:solidFill>
              </a:rPr>
              <a:t>Generate a plan for unsupported modules</a:t>
            </a:r>
            <a:endParaRPr sz="16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5F5F5F"/>
                </a:solidFill>
              </a:rPr>
              <a:t>Generate a plan for custom module and data associated with it</a:t>
            </a:r>
            <a:endParaRPr sz="16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5F5F5F"/>
                </a:solidFill>
              </a:rPr>
              <a:t>Discuss/ Reach out to the community</a:t>
            </a:r>
            <a:endParaRPr sz="1600" dirty="0">
              <a:solidFill>
                <a:srgbClr val="5F5F5F"/>
              </a:solidFill>
            </a:endParaRPr>
          </a:p>
          <a:p>
            <a: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57200" y="665342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Understand </a:t>
            </a:r>
            <a:r>
              <a:rPr lang="en-US" dirty="0" smtClean="0"/>
              <a:t>the </a:t>
            </a:r>
            <a:r>
              <a:rPr lang="en-US" dirty="0"/>
              <a:t>Process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457200" y="1369317"/>
            <a:ext cx="8229600" cy="58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5F5F5F"/>
                </a:solidFill>
              </a:rPr>
              <a:t>Every </a:t>
            </a:r>
            <a:r>
              <a:rPr lang="en-US" sz="1400" dirty="0" smtClean="0">
                <a:solidFill>
                  <a:srgbClr val="5F5F5F"/>
                </a:solidFill>
              </a:rPr>
              <a:t>migration </a:t>
            </a:r>
            <a:r>
              <a:rPr lang="en-US" sz="1400" dirty="0">
                <a:solidFill>
                  <a:srgbClr val="5F5F5F"/>
                </a:solidFill>
              </a:rPr>
              <a:t>is defined as migration plugin </a:t>
            </a:r>
            <a:br>
              <a:rPr lang="en-US" sz="1400" dirty="0">
                <a:solidFill>
                  <a:srgbClr val="5F5F5F"/>
                </a:solidFill>
              </a:rPr>
            </a:br>
            <a:r>
              <a:rPr lang="en-US" sz="1200" dirty="0">
                <a:solidFill>
                  <a:srgbClr val="5F5F5F"/>
                </a:solidFill>
              </a:rPr>
              <a:t>Source </a:t>
            </a:r>
            <a:r>
              <a:rPr lang="en-US" sz="1200" dirty="0">
                <a:solidFill>
                  <a:schemeClr val="dk2"/>
                </a:solidFill>
              </a:rPr>
              <a:t>- </a:t>
            </a:r>
            <a:r>
              <a:rPr lang="en-US" sz="1200" u="sng" dirty="0">
                <a:solidFill>
                  <a:schemeClr val="dk2"/>
                </a:solidFill>
                <a:hlinkClick r:id="rId3"/>
              </a:rPr>
              <a:t>https://www.drupal.org/node/2127611</a:t>
            </a:r>
            <a:endParaRPr sz="12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97" name="Google Shape;97;p16"/>
          <p:cNvSpPr/>
          <p:nvPr/>
        </p:nvSpPr>
        <p:spPr>
          <a:xfrm>
            <a:off x="1261275" y="2193605"/>
            <a:ext cx="1483200" cy="1413800"/>
          </a:xfrm>
          <a:prstGeom prst="flowChartMagneticDisk">
            <a:avLst/>
          </a:prstGeom>
          <a:solidFill>
            <a:schemeClr val="accent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r>
              <a:rPr lang="en-US">
                <a:solidFill>
                  <a:srgbClr val="F3F3F3"/>
                </a:solidFill>
              </a:rPr>
              <a:t>SOURCE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6310725" y="2199918"/>
            <a:ext cx="1483200" cy="1413800"/>
          </a:xfrm>
          <a:prstGeom prst="flowChartMagneticDisk">
            <a:avLst/>
          </a:prstGeom>
          <a:solidFill>
            <a:schemeClr val="accent5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3F3F3"/>
                </a:solidFill>
              </a:rPr>
              <a:t>       Drupal 8</a:t>
            </a:r>
            <a:endParaRPr dirty="0">
              <a:solidFill>
                <a:srgbClr val="F3F3F3"/>
              </a:solidFill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3460800" y="2955737"/>
            <a:ext cx="2133600" cy="3452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F5F5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975769" y="3758402"/>
            <a:ext cx="1988360" cy="9731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Step </a:t>
            </a:r>
            <a:r>
              <a:rPr lang="en-US" sz="1800" b="1" dirty="0" smtClean="0">
                <a:solidFill>
                  <a:srgbClr val="00B0F0"/>
                </a:solidFill>
              </a:rPr>
              <a:t>1:</a:t>
            </a:r>
            <a:endParaRPr sz="1800" b="1" dirty="0">
              <a:solidFill>
                <a:srgbClr val="00B0F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F5F5F"/>
                </a:solidFill>
              </a:rPr>
              <a:t>Extract Data </a:t>
            </a:r>
            <a:endParaRPr lang="en-US" sz="1200" dirty="0" smtClean="0">
              <a:solidFill>
                <a:srgbClr val="5F5F5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5F5F5F"/>
                </a:solidFill>
              </a:rPr>
              <a:t>using </a:t>
            </a:r>
            <a:r>
              <a:rPr lang="en-US" sz="1200" i="1" dirty="0">
                <a:solidFill>
                  <a:srgbClr val="5F5F5F"/>
                </a:solidFill>
              </a:rPr>
              <a:t>Source Plugin</a:t>
            </a:r>
            <a:endParaRPr sz="1200" i="1" dirty="0">
              <a:solidFill>
                <a:srgbClr val="5F5F5F"/>
              </a:solidFill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6036104" y="3758402"/>
            <a:ext cx="2133600" cy="9731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00B0F0"/>
                </a:solidFill>
              </a:rPr>
              <a:t>Step </a:t>
            </a:r>
            <a:r>
              <a:rPr lang="en-US" sz="1800" b="1" dirty="0" smtClean="0">
                <a:solidFill>
                  <a:srgbClr val="00B0F0"/>
                </a:solidFill>
              </a:rPr>
              <a:t>3:</a:t>
            </a:r>
            <a:endParaRPr sz="1800" b="1" dirty="0">
              <a:solidFill>
                <a:srgbClr val="00B0F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F5F5F"/>
                </a:solidFill>
              </a:rPr>
              <a:t>Load Data </a:t>
            </a:r>
            <a:endParaRPr lang="en-US" sz="1200" dirty="0" smtClean="0">
              <a:solidFill>
                <a:srgbClr val="5F5F5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5F5F5F"/>
                </a:solidFill>
              </a:rPr>
              <a:t>using </a:t>
            </a:r>
            <a:r>
              <a:rPr lang="en-US" sz="1200" i="1" dirty="0">
                <a:solidFill>
                  <a:srgbClr val="5F5F5F"/>
                </a:solidFill>
              </a:rPr>
              <a:t>Destination Plugin</a:t>
            </a:r>
            <a:endParaRPr sz="1200" i="1" dirty="0">
              <a:solidFill>
                <a:srgbClr val="5F5F5F"/>
              </a:solidFill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505200" y="3758402"/>
            <a:ext cx="2133600" cy="97315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00B0F0"/>
                </a:solidFill>
              </a:rPr>
              <a:t>Step </a:t>
            </a:r>
            <a:r>
              <a:rPr lang="en-US" sz="1800" b="1" dirty="0" smtClean="0">
                <a:solidFill>
                  <a:srgbClr val="00B0F0"/>
                </a:solidFill>
              </a:rPr>
              <a:t>2:</a:t>
            </a:r>
            <a:endParaRPr sz="1800" b="1" dirty="0">
              <a:solidFill>
                <a:srgbClr val="00B0F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F5F5F"/>
                </a:solidFill>
              </a:rPr>
              <a:t>Transform Data </a:t>
            </a:r>
            <a:endParaRPr lang="en-US" sz="1200" dirty="0" smtClean="0">
              <a:solidFill>
                <a:srgbClr val="5F5F5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5F5F5F"/>
                </a:solidFill>
              </a:rPr>
              <a:t>using </a:t>
            </a:r>
            <a:r>
              <a:rPr lang="en-US" sz="1200" i="1" dirty="0">
                <a:solidFill>
                  <a:srgbClr val="5F5F5F"/>
                </a:solidFill>
              </a:rPr>
              <a:t>Process Plugin</a:t>
            </a:r>
            <a:endParaRPr sz="1200" i="1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677615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Tools Are Available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478413"/>
            <a:ext cx="8229600" cy="28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5F5F5F"/>
                </a:solidFill>
              </a:rPr>
              <a:t>Yeahhh</a:t>
            </a:r>
            <a:r>
              <a:rPr lang="en-US" sz="1600" dirty="0">
                <a:solidFill>
                  <a:srgbClr val="5F5F5F"/>
                </a:solidFill>
              </a:rPr>
              <a:t>!! Migrate Module in Core</a:t>
            </a:r>
            <a:endParaRPr sz="1600" dirty="0">
              <a:solidFill>
                <a:srgbClr val="5F5F5F"/>
              </a:solidFill>
            </a:endParaRPr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Core Modules</a:t>
            </a:r>
            <a:endParaRPr sz="16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rgbClr val="5F5F5F"/>
                </a:solidFill>
              </a:rPr>
              <a:t>Migrate</a:t>
            </a:r>
            <a:endParaRPr sz="12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rgbClr val="5F5F5F"/>
                </a:solidFill>
              </a:rPr>
              <a:t>Migrate Drupal</a:t>
            </a:r>
            <a:endParaRPr sz="12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rgbClr val="5F5F5F"/>
                </a:solidFill>
              </a:rPr>
              <a:t>Migrate Drupal UI</a:t>
            </a:r>
            <a:endParaRPr sz="1200" dirty="0">
              <a:solidFill>
                <a:srgbClr val="5F5F5F"/>
              </a:solidFill>
            </a:endParaRPr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Supporting Modules</a:t>
            </a:r>
            <a:endParaRPr sz="16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rgbClr val="5F5F5F"/>
                </a:solidFill>
              </a:rPr>
              <a:t>Migrate tool - https://www.drupal.org/project/migrate_tools</a:t>
            </a:r>
            <a:endParaRPr sz="12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rgbClr val="5F5F5F"/>
                </a:solidFill>
              </a:rPr>
              <a:t>Migrate Plus - https://www.drupal.org/project/migrate_plus</a:t>
            </a:r>
            <a:endParaRPr sz="12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rgbClr val="5F5F5F"/>
                </a:solidFill>
              </a:rPr>
              <a:t>Migrate Upgrade - https://www.drupal.org/project/migrate_upgrade</a:t>
            </a:r>
            <a:endParaRPr sz="1200" dirty="0">
              <a:solidFill>
                <a:srgbClr val="5F5F5F"/>
              </a:solidFill>
            </a:endParaRPr>
          </a:p>
          <a:p>
            <a:pPr marL="742950" lvl="1" indent="-285750">
              <a:buClr>
                <a:schemeClr val="bg1">
                  <a:lumMod val="75000"/>
                </a:schemeClr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rgbClr val="5F5F5F"/>
                </a:solidFill>
              </a:rPr>
              <a:t>Migrate Manifest - https://www.drupal.org/project/migrate_manifest</a:t>
            </a:r>
            <a:endParaRPr sz="1200" dirty="0">
              <a:solidFill>
                <a:srgbClr val="5F5F5F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69474" y="68375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Start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914400" y="1582741"/>
            <a:ext cx="7618977" cy="28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</a:rPr>
              <a:t>Database setup and configuration</a:t>
            </a:r>
            <a:endParaRPr sz="20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</a:rPr>
              <a:t>YAML Configuration File</a:t>
            </a:r>
            <a:endParaRPr sz="20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</a:rPr>
              <a:t>Migration YAML File layout</a:t>
            </a:r>
            <a:endParaRPr sz="2000" dirty="0">
              <a:solidFill>
                <a:srgbClr val="5F5F5F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81747" y="67761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Hurdles Faced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742565" y="1607288"/>
            <a:ext cx="7981055" cy="156549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Nested Field Collection to Paragraphs</a:t>
            </a:r>
            <a:endParaRPr sz="16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Image and file fields to Media</a:t>
            </a:r>
            <a:endParaRPr sz="16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Workbench Moderation to Content Moderation</a:t>
            </a:r>
            <a:endParaRPr sz="1600" dirty="0">
              <a:solidFill>
                <a:srgbClr val="5F5F5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800866" y="3313820"/>
            <a:ext cx="7993329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b="1" dirty="0">
                <a:solidFill>
                  <a:srgbClr val="5F5F5F"/>
                </a:solidFill>
              </a:rPr>
              <a:t>Link for </a:t>
            </a:r>
            <a:r>
              <a:rPr lang="en-US" b="1" dirty="0" smtClean="0">
                <a:solidFill>
                  <a:srgbClr val="5F5F5F"/>
                </a:solidFill>
              </a:rPr>
              <a:t>Known Issues</a:t>
            </a:r>
            <a:r>
              <a:rPr lang="en-US" b="1" dirty="0">
                <a:solidFill>
                  <a:srgbClr val="5F5F5F"/>
                </a:solidFill>
              </a:rPr>
              <a:t>:</a:t>
            </a:r>
          </a:p>
          <a:p>
            <a:pPr lvl="0">
              <a:lnSpc>
                <a:spcPct val="115000"/>
              </a:lnSpc>
            </a:pPr>
            <a:r>
              <a:rPr lang="en-US" sz="1200" u="sng" dirty="0">
                <a:solidFill>
                  <a:srgbClr val="1155CC"/>
                </a:solidFill>
                <a:hlinkClick r:id="rId3"/>
              </a:rPr>
              <a:t>https://www.drupal.org/docs/8/upgrade/known-issues-when-upgrading-from-drupal-6-or-7-to-drupal-8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87885" y="6592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Solution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1153739" y="1533646"/>
            <a:ext cx="7576019" cy="28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Nested Field Collection to Paragraphs ( Live Code Share)</a:t>
            </a:r>
            <a:endParaRPr sz="16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Image and file fields to Media (Live Code Share)</a:t>
            </a:r>
            <a:endParaRPr sz="16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Workbench Moderation to Content Moderation (Live Code Share)</a:t>
            </a:r>
            <a:endParaRPr sz="1600" dirty="0">
              <a:solidFill>
                <a:srgbClr val="5F5F5F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57200" y="81262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Let’s Demo</a:t>
            </a:r>
            <a:endParaRPr sz="36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63337" y="68989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Some Useful </a:t>
            </a:r>
            <a:r>
              <a:rPr lang="en-US" dirty="0" err="1"/>
              <a:t>Drush</a:t>
            </a:r>
            <a:r>
              <a:rPr lang="en-US" dirty="0"/>
              <a:t> Commands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57200" y="1505575"/>
            <a:ext cx="8229600" cy="329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5F5F5F"/>
                </a:solidFill>
              </a:rPr>
              <a:t>migrate-status</a:t>
            </a:r>
            <a:r>
              <a:rPr lang="en-US" sz="1800" dirty="0" smtClean="0">
                <a:solidFill>
                  <a:srgbClr val="5F5F5F"/>
                </a:solidFill>
              </a:rPr>
              <a:t>: lists </a:t>
            </a:r>
            <a:r>
              <a:rPr lang="en-US" sz="1800" dirty="0">
                <a:solidFill>
                  <a:srgbClr val="5F5F5F"/>
                </a:solidFill>
              </a:rPr>
              <a:t>migrations and their status.</a:t>
            </a:r>
            <a:endParaRPr sz="18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5F5F5F"/>
                </a:solidFill>
              </a:rPr>
              <a:t>migrate-import: </a:t>
            </a:r>
            <a:r>
              <a:rPr lang="en-US" sz="1800" dirty="0" smtClean="0">
                <a:solidFill>
                  <a:srgbClr val="5F5F5F"/>
                </a:solidFill>
              </a:rPr>
              <a:t>performs </a:t>
            </a:r>
            <a:r>
              <a:rPr lang="en-US" sz="1800" dirty="0">
                <a:solidFill>
                  <a:srgbClr val="5F5F5F"/>
                </a:solidFill>
              </a:rPr>
              <a:t>import operations.</a:t>
            </a:r>
            <a:endParaRPr sz="18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5F5F5F"/>
                </a:solidFill>
              </a:rPr>
              <a:t>migrate-rollback: </a:t>
            </a:r>
            <a:r>
              <a:rPr lang="en-US" sz="1800" dirty="0" smtClean="0">
                <a:solidFill>
                  <a:srgbClr val="5F5F5F"/>
                </a:solidFill>
              </a:rPr>
              <a:t>performs </a:t>
            </a:r>
            <a:r>
              <a:rPr lang="en-US" sz="1800" dirty="0">
                <a:solidFill>
                  <a:srgbClr val="5F5F5F"/>
                </a:solidFill>
              </a:rPr>
              <a:t>rollback operations.</a:t>
            </a:r>
            <a:endParaRPr sz="18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5F5F5F"/>
                </a:solidFill>
              </a:rPr>
              <a:t>migrate-stop: </a:t>
            </a:r>
            <a:r>
              <a:rPr lang="en-US" sz="1800" dirty="0" smtClean="0">
                <a:solidFill>
                  <a:srgbClr val="5F5F5F"/>
                </a:solidFill>
              </a:rPr>
              <a:t>cleanly </a:t>
            </a:r>
            <a:r>
              <a:rPr lang="en-US" sz="1800" dirty="0">
                <a:solidFill>
                  <a:srgbClr val="5F5F5F"/>
                </a:solidFill>
              </a:rPr>
              <a:t>stops a running operation.</a:t>
            </a:r>
            <a:endParaRPr sz="18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5F5F5F"/>
                </a:solidFill>
              </a:rPr>
              <a:t>migrate-reset-status: </a:t>
            </a:r>
            <a:r>
              <a:rPr lang="en-US" sz="1800" dirty="0" smtClean="0">
                <a:solidFill>
                  <a:srgbClr val="5F5F5F"/>
                </a:solidFill>
              </a:rPr>
              <a:t>sets </a:t>
            </a:r>
            <a:r>
              <a:rPr lang="en-US" sz="1800" dirty="0">
                <a:solidFill>
                  <a:srgbClr val="5F5F5F"/>
                </a:solidFill>
              </a:rPr>
              <a:t>a migration status to Idle if it's gotten stuck.</a:t>
            </a:r>
            <a:endParaRPr sz="18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5F5F5F"/>
                </a:solidFill>
              </a:rPr>
              <a:t>migrate-messages: </a:t>
            </a:r>
            <a:r>
              <a:rPr lang="en-US" sz="1800" dirty="0" smtClean="0">
                <a:solidFill>
                  <a:srgbClr val="5F5F5F"/>
                </a:solidFill>
              </a:rPr>
              <a:t>lists </a:t>
            </a:r>
            <a:r>
              <a:rPr lang="en-US" sz="1800" dirty="0">
                <a:solidFill>
                  <a:srgbClr val="5F5F5F"/>
                </a:solidFill>
              </a:rPr>
              <a:t>any messages associated with a migration import.</a:t>
            </a:r>
            <a:endParaRPr sz="1800" dirty="0">
              <a:solidFill>
                <a:srgbClr val="5F5F5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49303" y="2262517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Questions? Comments?</a:t>
            </a:r>
            <a:endParaRPr sz="2800" b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Picture 2" descr="C:\Users\kaoe\Downloads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94" y="1265809"/>
            <a:ext cx="1296870" cy="9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86758" y="65306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Who We Are</a:t>
            </a:r>
            <a:endParaRPr dirty="0"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506455" y="1250809"/>
            <a:ext cx="8229600" cy="17492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5F5F5F"/>
                </a:solidFill>
              </a:rPr>
              <a:t>The Metropolitan </a:t>
            </a:r>
            <a:r>
              <a:rPr lang="en-US" sz="1600" dirty="0">
                <a:solidFill>
                  <a:srgbClr val="5F5F5F"/>
                </a:solidFill>
              </a:rPr>
              <a:t>Washington Airports </a:t>
            </a:r>
            <a:r>
              <a:rPr lang="en-US" sz="1600" dirty="0" smtClean="0">
                <a:solidFill>
                  <a:srgbClr val="5F5F5F"/>
                </a:solidFill>
              </a:rPr>
              <a:t>Authority </a:t>
            </a:r>
            <a:r>
              <a:rPr lang="en-US" sz="1600" dirty="0">
                <a:solidFill>
                  <a:srgbClr val="5F5F5F"/>
                </a:solidFill>
              </a:rPr>
              <a:t>is </a:t>
            </a:r>
            <a:r>
              <a:rPr lang="en-US" sz="1600" dirty="0" smtClean="0">
                <a:solidFill>
                  <a:srgbClr val="5F5F5F"/>
                </a:solidFill>
              </a:rPr>
              <a:t>an independent 2-airport system, charged with operating our airports, along with the Dulles Toll Road and construction of the Silver Line Metro.</a:t>
            </a:r>
            <a:endParaRPr lang="en-US" sz="1600" dirty="0">
              <a:solidFill>
                <a:srgbClr val="5F5F5F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5F5F5F"/>
                </a:solidFill>
              </a:rPr>
              <a:t>Our mission </a:t>
            </a:r>
            <a:r>
              <a:rPr lang="en-US" sz="1600" dirty="0">
                <a:solidFill>
                  <a:srgbClr val="5F5F5F"/>
                </a:solidFill>
              </a:rPr>
              <a:t>is to develop, promote, and operate safely Reagan National and Dulles International airports, continually striving to improve our efficiency, customer orientation, and the level of air service offered at </a:t>
            </a:r>
            <a:r>
              <a:rPr lang="en-US" sz="1600" dirty="0" smtClean="0">
                <a:solidFill>
                  <a:srgbClr val="5F5F5F"/>
                </a:solidFill>
              </a:rPr>
              <a:t>our airports. </a:t>
            </a:r>
          </a:p>
          <a:p>
            <a:pPr marL="28575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5F5F5F"/>
                </a:solidFill>
              </a:rPr>
              <a:t>We have 1200+ employees, and we serve over 45 million travelers, annually.</a:t>
            </a:r>
            <a:endParaRPr lang="en-US" sz="1600" dirty="0">
              <a:solidFill>
                <a:srgbClr val="5F5F5F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ct val="100000"/>
              <a:buNone/>
            </a:pPr>
            <a:endParaRPr sz="4000" dirty="0">
              <a:solidFill>
                <a:srgbClr val="5F5F5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3" y="3758394"/>
            <a:ext cx="1487571" cy="855353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8"/>
          <a:stretch/>
        </p:blipFill>
        <p:spPr>
          <a:xfrm>
            <a:off x="2725860" y="3755549"/>
            <a:ext cx="1487571" cy="858198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8509" r="3767" b="8064"/>
          <a:stretch/>
        </p:blipFill>
        <p:spPr>
          <a:xfrm>
            <a:off x="4804095" y="3755548"/>
            <a:ext cx="1441915" cy="858198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29" y="3762623"/>
            <a:ext cx="1554483" cy="858553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2515" y="4655526"/>
            <a:ext cx="2401409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Ronald Reagan Washington National Airport (DCA)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9846" y="4628606"/>
            <a:ext cx="2401409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Washington Dulles 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lvl="1"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Airport (IAD)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14460" y="4664844"/>
            <a:ext cx="2364556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Dulles Toll Road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7961" y="4669508"/>
            <a:ext cx="2548102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Silver Line Metro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12433" y="646932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 smtClean="0"/>
              <a:t>Our IT Journey</a:t>
            </a:r>
            <a:endParaRPr dirty="0"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701836" y="1275255"/>
            <a:ext cx="7371189" cy="3355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None/>
            </a:pPr>
            <a:r>
              <a:rPr lang="en-US" sz="1600" dirty="0" smtClean="0">
                <a:solidFill>
                  <a:srgbClr val="5F5F5F"/>
                </a:solidFill>
              </a:rPr>
              <a:t>Our technology </a:t>
            </a:r>
            <a:r>
              <a:rPr lang="en-US" sz="1600" dirty="0">
                <a:solidFill>
                  <a:srgbClr val="5F5F5F"/>
                </a:solidFill>
              </a:rPr>
              <a:t>transformation at MWAA over the last few years: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From an outsourced IT function fostering a </a:t>
            </a:r>
            <a:r>
              <a:rPr lang="en-US" sz="1600" dirty="0" err="1">
                <a:solidFill>
                  <a:srgbClr val="5F5F5F"/>
                </a:solidFill>
              </a:rPr>
              <a:t>siloed</a:t>
            </a:r>
            <a:r>
              <a:rPr lang="en-US" sz="1600" dirty="0">
                <a:solidFill>
                  <a:srgbClr val="5F5F5F"/>
                </a:solidFill>
              </a:rPr>
              <a:t> culture between the two airports…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…to a strategically-aligned IT team focused on delivering efficient, flexible, future-proofed solutions </a:t>
            </a:r>
            <a:endParaRPr lang="en-US" sz="1600" dirty="0" smtClean="0">
              <a:solidFill>
                <a:srgbClr val="5F5F5F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Centralized technology framework for operational and innovation excellence</a:t>
            </a:r>
          </a:p>
          <a:p>
            <a:pPr marL="742950" lvl="1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5F5F5F"/>
                </a:solidFill>
              </a:rPr>
              <a:t>Our approach: stabilize, consolidate, modernize, and innovate!</a:t>
            </a:r>
            <a:endParaRPr lang="en-US" sz="1600" dirty="0">
              <a:solidFill>
                <a:srgbClr val="5F5F5F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033" name="Picture 9" descr="Image result for journey ic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25" y="4522213"/>
            <a:ext cx="989860" cy="3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plane ic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47" y="4192825"/>
            <a:ext cx="1128040" cy="6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12433" y="646932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 smtClean="0"/>
              <a:t>Our Recent IT Work</a:t>
            </a:r>
            <a:endParaRPr dirty="0"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38789" y="1256466"/>
            <a:ext cx="8229600" cy="335545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Began leveraging Drupal in </a:t>
            </a:r>
            <a:r>
              <a:rPr lang="en-US" sz="1600" dirty="0" smtClean="0">
                <a:solidFill>
                  <a:srgbClr val="5F5F5F"/>
                </a:solidFill>
              </a:rPr>
              <a:t>2014</a:t>
            </a:r>
          </a:p>
          <a:p>
            <a:pPr marL="285750" lvl="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5F5F5F"/>
                </a:solidFill>
              </a:rPr>
              <a:t>Earned </a:t>
            </a:r>
            <a:r>
              <a:rPr lang="en-US" sz="1600" dirty="0">
                <a:solidFill>
                  <a:srgbClr val="5F5F5F"/>
                </a:solidFill>
              </a:rPr>
              <a:t>an MWAA </a:t>
            </a:r>
            <a:r>
              <a:rPr lang="en-US" sz="1600" dirty="0" smtClean="0">
                <a:solidFill>
                  <a:srgbClr val="5F5F5F"/>
                </a:solidFill>
              </a:rPr>
              <a:t>Core Values </a:t>
            </a:r>
            <a:r>
              <a:rPr lang="en-US" sz="1600" dirty="0">
                <a:solidFill>
                  <a:srgbClr val="5F5F5F"/>
                </a:solidFill>
              </a:rPr>
              <a:t>Award in 2015 for FlyReagan.com and FlyDulles.com,  a </a:t>
            </a:r>
            <a:r>
              <a:rPr lang="en-US" sz="1600" dirty="0" smtClean="0">
                <a:solidFill>
                  <a:srgbClr val="5F5F5F"/>
                </a:solidFill>
              </a:rPr>
              <a:t>multi-site </a:t>
            </a:r>
            <a:r>
              <a:rPr lang="en-US" sz="1600" dirty="0">
                <a:solidFill>
                  <a:srgbClr val="5F5F5F"/>
                </a:solidFill>
              </a:rPr>
              <a:t>Acquia Drupal platform </a:t>
            </a:r>
            <a:r>
              <a:rPr lang="en-US" sz="1600" dirty="0" smtClean="0">
                <a:solidFill>
                  <a:srgbClr val="5F5F5F"/>
                </a:solidFill>
              </a:rPr>
              <a:t>delivering information </a:t>
            </a:r>
            <a:r>
              <a:rPr lang="en-US" sz="1600" dirty="0">
                <a:solidFill>
                  <a:srgbClr val="5F5F5F"/>
                </a:solidFill>
              </a:rPr>
              <a:t>to 45 million passengers each </a:t>
            </a:r>
            <a:r>
              <a:rPr lang="en-US" sz="1600" dirty="0" smtClean="0">
                <a:solidFill>
                  <a:srgbClr val="5F5F5F"/>
                </a:solidFill>
              </a:rPr>
              <a:t>year</a:t>
            </a:r>
            <a:endParaRPr lang="en-US" sz="1600" dirty="0">
              <a:solidFill>
                <a:srgbClr val="5F5F5F"/>
              </a:solidFill>
            </a:endParaRPr>
          </a:p>
          <a:p>
            <a:pPr marL="285750" lvl="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Over the last few years, we developed multiple enterprise applications, </a:t>
            </a:r>
            <a:r>
              <a:rPr lang="en-US" sz="1600" dirty="0" smtClean="0">
                <a:solidFill>
                  <a:srgbClr val="5F5F5F"/>
                </a:solidFill>
              </a:rPr>
              <a:t>including:</a:t>
            </a:r>
            <a:endParaRPr lang="en-US" sz="1600" dirty="0">
              <a:solidFill>
                <a:srgbClr val="5F5F5F"/>
              </a:solidFill>
            </a:endParaRPr>
          </a:p>
          <a:p>
            <a:pPr marL="798513" lvl="1" indent="-227013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300" dirty="0">
                <a:solidFill>
                  <a:srgbClr val="5F5F5F"/>
                </a:solidFill>
              </a:rPr>
              <a:t>MWAA </a:t>
            </a:r>
            <a:r>
              <a:rPr lang="en-US" sz="1300" dirty="0" smtClean="0">
                <a:solidFill>
                  <a:srgbClr val="5F5F5F"/>
                </a:solidFill>
              </a:rPr>
              <a:t>websites</a:t>
            </a:r>
            <a:endParaRPr lang="en-US" sz="1300" dirty="0">
              <a:solidFill>
                <a:srgbClr val="5F5F5F"/>
              </a:solidFill>
            </a:endParaRPr>
          </a:p>
          <a:p>
            <a:pPr marL="798513" lvl="1" indent="-227013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300" dirty="0">
                <a:solidFill>
                  <a:srgbClr val="5F5F5F"/>
                </a:solidFill>
              </a:rPr>
              <a:t>Customer </a:t>
            </a:r>
            <a:r>
              <a:rPr lang="en-US" sz="1300" dirty="0" smtClean="0">
                <a:solidFill>
                  <a:srgbClr val="5F5F5F"/>
                </a:solidFill>
              </a:rPr>
              <a:t>service kiosks</a:t>
            </a:r>
            <a:endParaRPr lang="en-US" sz="1300" dirty="0">
              <a:solidFill>
                <a:srgbClr val="5F5F5F"/>
              </a:solidFill>
            </a:endParaRPr>
          </a:p>
          <a:p>
            <a:pPr marL="798513" lvl="1" indent="-227013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5F5F5F"/>
                </a:solidFill>
              </a:rPr>
              <a:t>Multiple mobile </a:t>
            </a:r>
            <a:r>
              <a:rPr lang="en-US" sz="1300" dirty="0">
                <a:solidFill>
                  <a:srgbClr val="5F5F5F"/>
                </a:solidFill>
              </a:rPr>
              <a:t>a</a:t>
            </a:r>
            <a:r>
              <a:rPr lang="en-US" sz="1300" dirty="0" smtClean="0">
                <a:solidFill>
                  <a:srgbClr val="5F5F5F"/>
                </a:solidFill>
              </a:rPr>
              <a:t>pps</a:t>
            </a:r>
            <a:endParaRPr lang="en-US" sz="1300" dirty="0">
              <a:solidFill>
                <a:srgbClr val="5F5F5F"/>
              </a:solidFill>
            </a:endParaRPr>
          </a:p>
          <a:p>
            <a:pPr marL="798513" lvl="1" indent="-227013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300" dirty="0" smtClean="0">
                <a:solidFill>
                  <a:srgbClr val="5F5F5F"/>
                </a:solidFill>
              </a:rPr>
              <a:t>Airport digital display systems</a:t>
            </a:r>
          </a:p>
          <a:p>
            <a:pPr marL="798513" lvl="1" indent="-227013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300" dirty="0">
                <a:solidFill>
                  <a:srgbClr val="5F5F5F"/>
                </a:solidFill>
              </a:rPr>
              <a:t>Workday HR and </a:t>
            </a:r>
            <a:r>
              <a:rPr lang="en-US" sz="1300" dirty="0" smtClean="0">
                <a:solidFill>
                  <a:srgbClr val="5F5F5F"/>
                </a:solidFill>
              </a:rPr>
              <a:t>Financials integration</a:t>
            </a:r>
            <a:endParaRPr lang="en-US" sz="1300" dirty="0">
              <a:solidFill>
                <a:srgbClr val="5F5F5F"/>
              </a:solidFill>
            </a:endParaRPr>
          </a:p>
          <a:p>
            <a:pPr marL="798513" lvl="1" indent="-227013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300" dirty="0">
                <a:solidFill>
                  <a:srgbClr val="5F5F5F"/>
                </a:solidFill>
              </a:rPr>
              <a:t>GIS </a:t>
            </a:r>
            <a:r>
              <a:rPr lang="en-US" sz="1300" dirty="0" smtClean="0">
                <a:solidFill>
                  <a:srgbClr val="5F5F5F"/>
                </a:solidFill>
              </a:rPr>
              <a:t>applications</a:t>
            </a:r>
          </a:p>
          <a:p>
            <a:pPr marL="798513" lvl="1" indent="-227013">
              <a:lnSpc>
                <a:spcPct val="115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300" dirty="0" err="1" smtClean="0">
                <a:solidFill>
                  <a:srgbClr val="5F5F5F"/>
                </a:solidFill>
              </a:rPr>
              <a:t>veriScan</a:t>
            </a:r>
            <a:r>
              <a:rPr lang="en-US" sz="1300" dirty="0" smtClean="0">
                <a:solidFill>
                  <a:srgbClr val="5F5F5F"/>
                </a:solidFill>
              </a:rPr>
              <a:t> biometric traveler verification system</a:t>
            </a:r>
            <a:endParaRPr lang="en-US" sz="1300" dirty="0">
              <a:solidFill>
                <a:srgbClr val="5F5F5F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300" dirty="0"/>
          </a:p>
        </p:txBody>
      </p:sp>
      <p:pic>
        <p:nvPicPr>
          <p:cNvPr id="1026" name="Picture 2" descr="Z:\000-veriscan\mwaalabs\mwaa-labs-REVISED-vert-color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31" y="3989256"/>
            <a:ext cx="2563343" cy="9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t="20164" r="7502" b="7874"/>
          <a:stretch/>
        </p:blipFill>
        <p:spPr bwMode="auto">
          <a:xfrm>
            <a:off x="0" y="0"/>
            <a:ext cx="916700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BA365-3795-6541-8E64-AFD7A589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Achievements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EB66DE-BF08-D546-A5D7-EE3BDA32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775" y="1311896"/>
            <a:ext cx="5087500" cy="2870515"/>
          </a:xfrm>
        </p:spPr>
        <p:txBody>
          <a:bodyPr/>
          <a:lstStyle/>
          <a:p>
            <a:pPr marL="0" indent="0" algn="ctr">
              <a:spcBef>
                <a:spcPts val="640"/>
              </a:spcBef>
              <a:buClr>
                <a:schemeClr val="bg1">
                  <a:lumMod val="75000"/>
                </a:schemeClr>
              </a:buClr>
              <a:buSzPct val="100000"/>
              <a:buNone/>
            </a:pPr>
            <a:r>
              <a:rPr lang="en-US" sz="1600" dirty="0">
                <a:solidFill>
                  <a:srgbClr val="5F5F5F"/>
                </a:solidFill>
              </a:rPr>
              <a:t>SXSW 2019 </a:t>
            </a:r>
            <a:r>
              <a:rPr lang="en-US" sz="1600" dirty="0" smtClean="0">
                <a:solidFill>
                  <a:srgbClr val="5F5F5F"/>
                </a:solidFill>
              </a:rPr>
              <a:t>Finalist</a:t>
            </a:r>
            <a:endParaRPr lang="en-US" sz="1600" dirty="0">
              <a:solidFill>
                <a:srgbClr val="5F5F5F"/>
              </a:solidFill>
            </a:endParaRPr>
          </a:p>
          <a:p>
            <a:pPr marL="0" indent="0" algn="ctr">
              <a:spcBef>
                <a:spcPts val="640"/>
              </a:spcBef>
              <a:buClr>
                <a:schemeClr val="bg1">
                  <a:lumMod val="75000"/>
                </a:schemeClr>
              </a:buClr>
              <a:buSzPct val="100000"/>
              <a:buNone/>
            </a:pPr>
            <a:r>
              <a:rPr lang="en-US" sz="1600" dirty="0">
                <a:solidFill>
                  <a:srgbClr val="5F5F5F"/>
                </a:solidFill>
              </a:rPr>
              <a:t>Digital Edge 50 winner</a:t>
            </a:r>
          </a:p>
          <a:p>
            <a:pPr marL="0" indent="0" algn="ctr">
              <a:spcBef>
                <a:spcPts val="640"/>
              </a:spcBef>
              <a:buClr>
                <a:schemeClr val="bg1">
                  <a:lumMod val="75000"/>
                </a:schemeClr>
              </a:buClr>
              <a:buSzPct val="100000"/>
              <a:buNone/>
            </a:pPr>
            <a:r>
              <a:rPr lang="en-US" sz="1600" dirty="0">
                <a:solidFill>
                  <a:srgbClr val="5F5F5F"/>
                </a:solidFill>
              </a:rPr>
              <a:t>CIO100 </a:t>
            </a:r>
            <a:r>
              <a:rPr lang="en-US" sz="1600" dirty="0" smtClean="0">
                <a:solidFill>
                  <a:srgbClr val="5F5F5F"/>
                </a:solidFill>
              </a:rPr>
              <a:t>Award winner</a:t>
            </a:r>
          </a:p>
          <a:p>
            <a:pPr marL="0" indent="0" algn="ctr">
              <a:spcBef>
                <a:spcPts val="640"/>
              </a:spcBef>
              <a:buClr>
                <a:schemeClr val="bg1">
                  <a:lumMod val="75000"/>
                </a:schemeClr>
              </a:buClr>
              <a:buSzPct val="100000"/>
              <a:buNone/>
            </a:pPr>
            <a:r>
              <a:rPr lang="en-US" sz="1600" dirty="0" smtClean="0">
                <a:solidFill>
                  <a:srgbClr val="5F5F5F"/>
                </a:solidFill>
              </a:rPr>
              <a:t>W3 Award Silver Award winner</a:t>
            </a:r>
            <a:endParaRPr lang="en-US" sz="1600" dirty="0">
              <a:solidFill>
                <a:srgbClr val="5F5F5F"/>
              </a:solidFill>
            </a:endParaRPr>
          </a:p>
        </p:txBody>
      </p:sp>
      <p:pic>
        <p:nvPicPr>
          <p:cNvPr id="1026" name="Picture 2" descr="Z:\000-veriscan\Award_DigitalEdge50_3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00" y="2438567"/>
            <a:ext cx="486321" cy="33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000-veriscan\19-SXSW-Interactive-Innovation-Finalist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15" y="1537795"/>
            <a:ext cx="1285639" cy="7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cio100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00" y="3092793"/>
            <a:ext cx="395523" cy="5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 result for W3 awar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4"/>
          <a:stretch/>
        </p:blipFill>
        <p:spPr bwMode="auto">
          <a:xfrm>
            <a:off x="7424549" y="3725977"/>
            <a:ext cx="1018170" cy="92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52A184E-C8B3-4307-B162-C98E9C8AFC73" descr="BB25B4EC-4FF7-496D-8253-D4114DED0107@mwa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4193" y="3093728"/>
            <a:ext cx="1922220" cy="1734169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Z:\00-veriscan\IMG_478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9085" y="3093729"/>
            <a:ext cx="2125642" cy="1740410"/>
          </a:xfrm>
          <a:prstGeom prst="rect">
            <a:avLst/>
          </a:prstGeom>
          <a:noFill/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69474" y="683753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What We Will Cover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77579" y="1497407"/>
            <a:ext cx="6959260" cy="32994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Prepare for </a:t>
            </a:r>
            <a:r>
              <a:rPr lang="en-US" sz="1600" dirty="0" smtClean="0">
                <a:solidFill>
                  <a:srgbClr val="5F5F5F"/>
                </a:solidFill>
              </a:rPr>
              <a:t>data migration</a:t>
            </a:r>
            <a:endParaRPr sz="1600" dirty="0">
              <a:solidFill>
                <a:srgbClr val="5F5F5F"/>
              </a:solidFill>
            </a:endParaRPr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5F5F5F"/>
                </a:solidFill>
              </a:rPr>
              <a:t>Overview of </a:t>
            </a:r>
            <a:r>
              <a:rPr lang="en-US" sz="1600" dirty="0">
                <a:solidFill>
                  <a:srgbClr val="5F5F5F"/>
                </a:solidFill>
              </a:rPr>
              <a:t>the </a:t>
            </a:r>
            <a:r>
              <a:rPr lang="en-US" sz="1600" dirty="0" smtClean="0">
                <a:solidFill>
                  <a:srgbClr val="5F5F5F"/>
                </a:solidFill>
              </a:rPr>
              <a:t>Migrate </a:t>
            </a:r>
            <a:r>
              <a:rPr lang="en-US" sz="1600" dirty="0">
                <a:solidFill>
                  <a:srgbClr val="5F5F5F"/>
                </a:solidFill>
              </a:rPr>
              <a:t>API and </a:t>
            </a:r>
            <a:r>
              <a:rPr lang="en-US" sz="1600" dirty="0" smtClean="0">
                <a:solidFill>
                  <a:srgbClr val="5F5F5F"/>
                </a:solidFill>
              </a:rPr>
              <a:t>migration </a:t>
            </a:r>
            <a:r>
              <a:rPr lang="en-US" sz="1600" dirty="0">
                <a:solidFill>
                  <a:srgbClr val="5F5F5F"/>
                </a:solidFill>
              </a:rPr>
              <a:t>plugins available</a:t>
            </a:r>
            <a:endParaRPr sz="1600" dirty="0">
              <a:solidFill>
                <a:srgbClr val="5F5F5F"/>
              </a:solidFill>
            </a:endParaRPr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Overview of migration configuration to get started</a:t>
            </a:r>
            <a:endParaRPr sz="1600" dirty="0">
              <a:solidFill>
                <a:srgbClr val="5F5F5F"/>
              </a:solidFill>
            </a:endParaRPr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Set up </a:t>
            </a:r>
            <a:r>
              <a:rPr lang="en-US" sz="1600" dirty="0" smtClean="0">
                <a:solidFill>
                  <a:srgbClr val="5F5F5F"/>
                </a:solidFill>
              </a:rPr>
              <a:t>of a </a:t>
            </a:r>
            <a:r>
              <a:rPr lang="en-US" sz="1600" dirty="0">
                <a:solidFill>
                  <a:srgbClr val="5F5F5F"/>
                </a:solidFill>
              </a:rPr>
              <a:t>custom migration plugin</a:t>
            </a:r>
            <a:endParaRPr sz="1600" dirty="0">
              <a:solidFill>
                <a:srgbClr val="5F5F5F"/>
              </a:solidFill>
            </a:endParaRPr>
          </a:p>
          <a:p>
            <a:pPr marL="285750" lvl="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Demo migration process using </a:t>
            </a:r>
            <a:r>
              <a:rPr lang="en-US" sz="1600" dirty="0" err="1">
                <a:solidFill>
                  <a:srgbClr val="5F5F5F"/>
                </a:solidFill>
              </a:rPr>
              <a:t>drush</a:t>
            </a:r>
            <a:r>
              <a:rPr lang="en-US" sz="1600" dirty="0">
                <a:solidFill>
                  <a:srgbClr val="5F5F5F"/>
                </a:solidFill>
              </a:rPr>
              <a:t> as well as Migrate Drupal UI</a:t>
            </a:r>
            <a:endParaRPr sz="1600" dirty="0">
              <a:solidFill>
                <a:srgbClr val="5F5F5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500158" y="665342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What We Will </a:t>
            </a:r>
            <a:r>
              <a:rPr lang="en-US" u="sng" dirty="0" smtClean="0"/>
              <a:t>Not</a:t>
            </a:r>
            <a:r>
              <a:rPr lang="en-US" dirty="0" smtClean="0"/>
              <a:t> Cover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994180" y="1545919"/>
            <a:ext cx="6842658" cy="28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Migrating </a:t>
            </a:r>
            <a:r>
              <a:rPr lang="en-US" sz="1600" dirty="0" smtClean="0">
                <a:solidFill>
                  <a:srgbClr val="5F5F5F"/>
                </a:solidFill>
              </a:rPr>
              <a:t>multi-lingual websites</a:t>
            </a:r>
            <a:endParaRPr sz="16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Migrating from </a:t>
            </a:r>
            <a:r>
              <a:rPr lang="en-US" sz="1600" dirty="0" smtClean="0">
                <a:solidFill>
                  <a:srgbClr val="5F5F5F"/>
                </a:solidFill>
              </a:rPr>
              <a:t>versions early </a:t>
            </a:r>
            <a:r>
              <a:rPr lang="en-US" sz="1600" dirty="0">
                <a:solidFill>
                  <a:srgbClr val="5F5F5F"/>
                </a:solidFill>
              </a:rPr>
              <a:t>than Drupal 7</a:t>
            </a:r>
            <a:endParaRPr sz="1600" dirty="0">
              <a:solidFill>
                <a:srgbClr val="5F5F5F"/>
              </a:solidFill>
            </a:endParaRPr>
          </a:p>
          <a:p>
            <a:pPr marL="285750" indent="-285750"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5F5F5F"/>
                </a:solidFill>
              </a:rPr>
              <a:t>Migration from CVS or other </a:t>
            </a:r>
            <a:r>
              <a:rPr lang="en-US" sz="1600" dirty="0" err="1">
                <a:solidFill>
                  <a:srgbClr val="5F5F5F"/>
                </a:solidFill>
              </a:rPr>
              <a:t>datasource</a:t>
            </a:r>
            <a:r>
              <a:rPr lang="en-US" sz="1600" dirty="0">
                <a:solidFill>
                  <a:srgbClr val="5F5F5F"/>
                </a:solidFill>
              </a:rPr>
              <a:t> than Drupal 7 database</a:t>
            </a:r>
            <a:endParaRPr sz="1600" dirty="0">
              <a:solidFill>
                <a:srgbClr val="5F5F5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463337" y="696027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Where Do We Start?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66" y="1487500"/>
            <a:ext cx="7363979" cy="34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Title and content">
      <a:dk1>
        <a:srgbClr val="1F497D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WAA_2017_Updated_wide format (2)">
  <a:themeElements>
    <a:clrScheme name="Title and content">
      <a:dk1>
        <a:srgbClr val="1F497D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 cov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647</Words>
  <Application>Microsoft Office PowerPoint</Application>
  <PresentationFormat>On-screen Show (16:9)</PresentationFormat>
  <Paragraphs>122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Wingdings</vt:lpstr>
      <vt:lpstr>Calibri</vt:lpstr>
      <vt:lpstr>Arial Black</vt:lpstr>
      <vt:lpstr>Custom Design</vt:lpstr>
      <vt:lpstr>MWAA_2017_Updated_wide format (2)</vt:lpstr>
      <vt:lpstr>Back cover</vt:lpstr>
      <vt:lpstr>Let’s Migrate to Drupal 8 </vt:lpstr>
      <vt:lpstr>Who We Are</vt:lpstr>
      <vt:lpstr>Our IT Journey</vt:lpstr>
      <vt:lpstr>Our Recent IT Work</vt:lpstr>
      <vt:lpstr>PowerPoint Presentation</vt:lpstr>
      <vt:lpstr>Notable Achievements</vt:lpstr>
      <vt:lpstr>What We Will Cover </vt:lpstr>
      <vt:lpstr>What We Will Not Cover </vt:lpstr>
      <vt:lpstr>Where Do We Start? </vt:lpstr>
      <vt:lpstr>Audit Your Website </vt:lpstr>
      <vt:lpstr>Let’s Understand the Process </vt:lpstr>
      <vt:lpstr>What Tools Are Available </vt:lpstr>
      <vt:lpstr>Let’s Start </vt:lpstr>
      <vt:lpstr>Hurdles Faced </vt:lpstr>
      <vt:lpstr>Our Solution </vt:lpstr>
      <vt:lpstr>  Let’s Demo  </vt:lpstr>
      <vt:lpstr>Some Useful Drush Commands </vt:lpstr>
      <vt:lpstr>Questions? Comments?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Migrate to Drupal 8</dc:title>
  <dc:creator>Kao, Ellen</dc:creator>
  <cp:lastModifiedBy>Shrestha, Ashma</cp:lastModifiedBy>
  <cp:revision>16</cp:revision>
  <dcterms:modified xsi:type="dcterms:W3CDTF">2019-05-10T19:24:55Z</dcterms:modified>
</cp:coreProperties>
</file>