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Merriweather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2" y="3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9250d02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59250d02b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Taxonomy Scheme - based on federally recognized tribes and their related offices and states - </a:t>
            </a:r>
            <a:r>
              <a:rPr lang="en-US" i="1">
                <a:solidFill>
                  <a:srgbClr val="000000"/>
                </a:solidFill>
              </a:rPr>
              <a:t>Compared with Tribal Leader Directory Map for accuracy;</a:t>
            </a:r>
            <a:endParaRPr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0000"/>
                </a:solidFill>
              </a:rPr>
              <a:t>Permissions Matrix - User Roles and Groups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9250d02b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59250d02b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9250d02b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59250d02b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9250d02b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59250d02b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Content migration - based off of content inventory</a:t>
            </a: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9250d02b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59250d02b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9250d02b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59250d02b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9250d02b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59250d02b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9250d02b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59250d02b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9250d02b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59250d02b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9250d02b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59250d02b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Expand on launch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9250d02b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59250d02b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250d02b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9250d02bb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9250d02b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59250d02b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9250d02b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59250d02b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735ba29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5735ba29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9250d02b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59250d02b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9250d02b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59250d02b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9250d02bb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59250d02bb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9250d02bb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59250d02bb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9250d02b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59250d02b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9250d02b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59250d02b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0471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9250d02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59250d02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9250d02b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59250d02bb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83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88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8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70243" y="4103650"/>
            <a:ext cx="930276" cy="8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200525" y="4316550"/>
            <a:ext cx="36120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Open Sans"/>
                <a:ea typeface="Open Sans"/>
                <a:cs typeface="Open Sans"/>
                <a:sym typeface="Open Sans"/>
              </a:rPr>
              <a:t>U.S. Department of the Interior</a:t>
            </a:r>
            <a:endParaRPr sz="1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1200525" y="4604850"/>
            <a:ext cx="41076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Open Sans"/>
                <a:ea typeface="Open Sans"/>
                <a:cs typeface="Open Sans"/>
                <a:sym typeface="Open Sans"/>
              </a:rPr>
              <a:t>Indian Affairs |  </a:t>
            </a:r>
            <a:r>
              <a:rPr lang="en-US" sz="9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Office of Information Management Technology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0" y="163350"/>
            <a:ext cx="91440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</a:pPr>
            <a:r>
              <a:rPr lang="en-US" sz="360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  <a:sym typeface="Merriweather"/>
              </a:rPr>
              <a:t>Supporting </a:t>
            </a: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  <a:sym typeface="Merriweather"/>
              </a:rPr>
              <a:t>Native Americans </a:t>
            </a:r>
            <a:endParaRPr sz="3600" b="0" dirty="0">
              <a:latin typeface="Arial" panose="020B0604020202020204" pitchFamily="34" charset="0"/>
              <a:cs typeface="Arial" panose="020B0604020202020204" pitchFamily="34" charset="0"/>
              <a:sym typeface="Merriweath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  <a:sym typeface="Merriweather"/>
              </a:rPr>
              <a:t>Through Drupal </a:t>
            </a:r>
            <a:endParaRPr sz="3600" b="0" dirty="0">
              <a:latin typeface="Arial" panose="020B0604020202020204" pitchFamily="34" charset="0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58" name="Google Shape;58;p13" title="Photos of Native Americans and artifac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025" y="1519575"/>
            <a:ext cx="4751949" cy="26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/>
        </p:nvSpPr>
        <p:spPr>
          <a:xfrm>
            <a:off x="994400" y="1021675"/>
            <a:ext cx="3035700" cy="29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Security Groups: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WebTeam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ASIA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BIA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BIE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IEED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OCFO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OFA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RACA</a:t>
            </a:r>
            <a:endParaRPr sz="1600" i="0" u="none" strike="noStrike" cap="none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459650" y="107850"/>
            <a:ext cx="72927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Oracle WebLogic ...continued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131" name="Google Shape;131;p22" title="Content Check-In For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000" y="822450"/>
            <a:ext cx="3770300" cy="37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WebLogic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459647" y="111325"/>
            <a:ext cx="7617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IndianAffairs.gov</a:t>
            </a:r>
            <a:r>
              <a:rPr lang="en-US" sz="300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 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– Phase 2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459650" y="1250500"/>
            <a:ext cx="8151000" cy="27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4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Taxonomy Scheme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4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Permissions Matrix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4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Site Map, D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esign and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avigation - Public Affairs</a:t>
            </a:r>
            <a:endParaRPr sz="1800" i="0" u="none" strike="noStrike" cap="none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4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Migration Plan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2286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4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60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4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4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60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160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459650" y="107850"/>
            <a:ext cx="72927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T</a:t>
            </a: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axonomy Scheme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149" name="Google Shape;149;p24" title="Taxonomy Scheme screensh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40000"/>
            <a:ext cx="8704752" cy="20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459650" y="107850"/>
            <a:ext cx="72927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Permissions Matrix - Roles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158" name="Google Shape;158;p25" title="Permissions Matrix Ro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875" y="1018100"/>
            <a:ext cx="6936250" cy="2802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Roles</a:t>
            </a:r>
            <a:endParaRPr lang="en-US" dirty="0"/>
          </a:p>
        </p:txBody>
      </p:sp>
      <p:sp>
        <p:nvSpPr>
          <p:cNvPr id="5" name="Subtitle 4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/>
        </p:nvSpPr>
        <p:spPr>
          <a:xfrm>
            <a:off x="480500" y="90200"/>
            <a:ext cx="72927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Permissions Matrix - Groups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166" name="Google Shape;166;p26" title="Permissions Matrix Group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125" y="1371600"/>
            <a:ext cx="4095750" cy="23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IndianAffairs.gov 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– Phase </a:t>
            </a: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3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53525" y="1083000"/>
            <a:ext cx="8157000" cy="29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4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Content 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Migration 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4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Implementation Plan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4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Inherit modules from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OpenPublic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D7 distribution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4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GitLab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version control, Jenkins code deployment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4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Content Types 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4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Blocks and Views</a:t>
            </a:r>
            <a:endParaRPr sz="180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4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Content Migration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453525" y="1083000"/>
            <a:ext cx="8157000" cy="29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Clean up content from UCM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URL Mapping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Paths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Related documents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○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Redirects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Asset Management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Migration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 err="1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GitLab</a:t>
            </a: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 and Jenkins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453525" y="1083000"/>
            <a:ext cx="8157000" cy="29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Within DOI Platform utilized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GitLab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for code repository (DEV/PROD)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○"/>
            </a:pPr>
            <a:r>
              <a:rPr lang="en-US" sz="1800" dirty="0" err="1">
                <a:solidFill>
                  <a:srgbClr val="0070C0"/>
                </a:solidFill>
                <a:highlight>
                  <a:schemeClr val="lt1"/>
                </a:highlight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Git</a:t>
            </a:r>
            <a:r>
              <a:rPr lang="en-US" sz="1800" dirty="0">
                <a:solidFill>
                  <a:srgbClr val="0070C0"/>
                </a:solidFill>
                <a:highlight>
                  <a:schemeClr val="lt1"/>
                </a:highlight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workflow (merge request from developer branches, once merged new tags were created identifying latest build)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Jenkins for </a:t>
            </a:r>
            <a:r>
              <a:rPr lang="en-US" sz="18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CI server (continuous delivery hub for our project)</a:t>
            </a:r>
            <a:endParaRPr sz="1800" dirty="0">
              <a:solidFill>
                <a:srgbClr val="0070C0"/>
              </a:solidFill>
              <a:highlight>
                <a:srgbClr val="FFFFFF"/>
              </a:highlight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○"/>
            </a:pPr>
            <a:r>
              <a:rPr lang="en-US" sz="18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Jenkins build created off of </a:t>
            </a:r>
            <a:r>
              <a:rPr lang="en-US" sz="18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GitLab</a:t>
            </a:r>
            <a:r>
              <a:rPr lang="en-US" sz="18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tag</a:t>
            </a:r>
            <a:endParaRPr sz="1800" dirty="0">
              <a:solidFill>
                <a:srgbClr val="0070C0"/>
              </a:solidFill>
              <a:highlight>
                <a:srgbClr val="FFFFFF"/>
              </a:highlight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2286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70C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177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GitLab</a:t>
            </a:r>
            <a:r>
              <a:rPr lang="en-US" dirty="0" smtClean="0"/>
              <a:t> Jenkins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/>
        </p:nvSpPr>
        <p:spPr>
          <a:xfrm>
            <a:off x="453522" y="13887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Initial Content Types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203" name="Google Shape;203;p30" title="Listening Session Content Ty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625" y="1017350"/>
            <a:ext cx="55861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 title="Press Release Content Typ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075" y="1673025"/>
            <a:ext cx="5482675" cy="5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 title="Site Page Content Typ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9050" y="2230500"/>
            <a:ext cx="5633825" cy="5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 title="Online Form Content Typ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2275" y="2886525"/>
            <a:ext cx="2038450" cy="5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Types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/>
        </p:nvSpPr>
        <p:spPr>
          <a:xfrm>
            <a:off x="453524" y="138875"/>
            <a:ext cx="38208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Consultations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212" name="Google Shape;212;p31" title="Create Listening Ses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950" y="472475"/>
            <a:ext cx="3555551" cy="444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3" name="Google Shape;213;p31"/>
          <p:cNvSpPr txBox="1"/>
          <p:nvPr/>
        </p:nvSpPr>
        <p:spPr>
          <a:xfrm>
            <a:off x="480582" y="853475"/>
            <a:ext cx="3993300" cy="2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Listening sessions of public tribal meetings observed by Public Affairs office and Office of Regulatory Affairs and Collaborative Action (RACA).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Consultations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459650" y="1034278"/>
            <a:ext cx="7660800" cy="279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Office of Information Management Technology, 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Assistant Secretary – Indian Affairs</a:t>
            </a:r>
            <a:endParaRPr sz="1800" i="0" u="none" strike="noStrike" cap="none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○"/>
            </a:pP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Tony Morris (</a:t>
            </a:r>
            <a:r>
              <a:rPr lang="en-US" sz="1800" i="0" u="none" strike="noStrike" cap="none" dirty="0" err="1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TMorris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), IT Specialist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○"/>
            </a:pP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Chris Allen 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cjallen-bia</a:t>
            </a:r>
            <a:r>
              <a:rPr lang="en-US" sz="18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, IT Specialist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○"/>
            </a:pPr>
            <a:r>
              <a:rPr lang="en-US" sz="1800" i="0" u="none" strike="noStrike" cap="none" dirty="0" err="1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Mella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1800" i="0" u="none" strike="noStrike" cap="none" dirty="0" err="1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Tapang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, IT Specialist 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○"/>
            </a:pP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Chip </a:t>
            </a:r>
            <a:r>
              <a:rPr lang="en-US" sz="1800" i="0" u="none" strike="noStrike" cap="none" dirty="0" err="1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Hossfeld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, </a:t>
            </a:r>
            <a:r>
              <a:rPr lang="en-US" sz="1800" i="0" u="none" strike="noStrike" cap="none" dirty="0" err="1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CollabraLink</a:t>
            </a:r>
            <a:endParaRPr sz="1800" i="0" u="none" strike="noStrike" cap="none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459650" y="86050"/>
            <a:ext cx="86844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rial"/>
              <a:buNone/>
            </a:pPr>
            <a:r>
              <a:rPr lang="en-US" sz="3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453522" y="13887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Regional Office Search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221" name="Google Shape;221;p32" title="Region Select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00" y="1139525"/>
            <a:ext cx="7868824" cy="2378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Office Search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/>
        </p:nvSpPr>
        <p:spPr>
          <a:xfrm>
            <a:off x="453525" y="138875"/>
            <a:ext cx="76236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Site Launch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351736" y="1497310"/>
            <a:ext cx="3084000" cy="23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4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IndianAffairs.gov </a:t>
            </a:r>
            <a:endParaRPr sz="22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4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aka </a:t>
            </a:r>
            <a:endParaRPr sz="22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4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BIA.gov</a:t>
            </a:r>
            <a:endParaRPr sz="2200" i="0" u="none" strike="noStrike" cap="none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3" title="IndianAffairs.gov screensh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300" y="302525"/>
            <a:ext cx="4876049" cy="3965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Enhancements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239" name="Google Shape;239;p34"/>
          <p:cNvSpPr txBox="1"/>
          <p:nvPr/>
        </p:nvSpPr>
        <p:spPr>
          <a:xfrm>
            <a:off x="453525" y="778200"/>
            <a:ext cx="8157000" cy="3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Customized processes for user groups to add content through new content types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Federal Acknowledgement Petitions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Regulatory Affairs Handbooks, Memorandums and Online Forms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Indian Gaming Compacts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Wildland Fire Stories, Fire Information Bulletins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Online Press Releases 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Tribal Leader Directory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Cleaned up modules (DOI Open Public Distribution)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Enhancements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Petitions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247" name="Google Shape;247;p35" title="Petition Proces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25" y="1010600"/>
            <a:ext cx="6248224" cy="1788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8" name="Google Shape;248;p35" title="Create Petition screensh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3975" y="360900"/>
            <a:ext cx="2015250" cy="4554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Petitions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453525" y="152525"/>
            <a:ext cx="7623600" cy="82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Regulatory Affairs and Collaborative </a:t>
            </a:r>
            <a:r>
              <a:rPr lang="en-US" sz="3000" dirty="0" smtClean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Action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552750" y="1036776"/>
            <a:ext cx="7788600" cy="2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Office is responsible for a broad range of regulatory functions that involve collaboration with all Indian Affairs (IA) bureaus, offices, Tribal partners and other stakeholders.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Open Sans"/>
              <a:buChar char="○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Required several content types that allowed latest version of attachments (pdfs)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Open Sans"/>
              <a:buChar char="○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Developed these content types using attachment links (obtain latest version of attachment)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Open Sans"/>
              <a:buChar char="○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Developed pages with Views conditionals based on certain page requirements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RACA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Merriweather"/>
                <a:ea typeface="Merriweather"/>
                <a:cs typeface="Merriweather"/>
                <a:sym typeface="Merriweather"/>
              </a:rPr>
              <a:t>Gaming Compacts</a:t>
            </a:r>
            <a:endParaRPr sz="3000" i="0" u="none" strike="noStrike" cap="none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542175" y="1106500"/>
            <a:ext cx="7152600" cy="27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Gaming Compacts are policies declared necessary for any Class III gaming on reservations under the Indian Gaming Regulatory Act of 1988 (IGRA). </a:t>
            </a:r>
            <a:endParaRPr sz="1800" dirty="0">
              <a:solidFill>
                <a:srgbClr val="0070C0"/>
              </a:solidFill>
              <a:highlight>
                <a:srgbClr val="FFFFFF"/>
              </a:highlight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Designed to allow tribal and state governments to come to a "business" agreement.</a:t>
            </a:r>
            <a:endParaRPr sz="1800" dirty="0">
              <a:solidFill>
                <a:srgbClr val="0070C0"/>
              </a:solidFill>
              <a:highlight>
                <a:srgbClr val="FFFFFF"/>
              </a:highlight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Gaming Compacts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Gaming Compacts ...continued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271" name="Google Shape;271;p38" title="Gaming Compacts Li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50" y="809425"/>
            <a:ext cx="6701499" cy="3372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Gaming Compacts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/>
          <p:nvPr/>
        </p:nvSpPr>
        <p:spPr>
          <a:xfrm>
            <a:off x="563025" y="922782"/>
            <a:ext cx="3490800" cy="227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Office utilized PDFs to generate periodic “Fire Stories”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Developed content type and custom template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rgbClr val="333333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Branch of Wildland Fire Management</a:t>
            </a:r>
            <a:endParaRPr sz="3000" dirty="0"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279" name="Google Shape;279;p39" title="Fire Stories screensh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599" y="838234"/>
            <a:ext cx="4517980" cy="3491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BWFM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508 Compliant Press Releases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287" name="Google Shape;287;p40" title="Press Release List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25" y="1008625"/>
            <a:ext cx="4750700" cy="28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0" title="Press Release Artic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950" y="1073875"/>
            <a:ext cx="4599526" cy="2995750"/>
          </a:xfrm>
          <a:prstGeom prst="rect">
            <a:avLst/>
          </a:prstGeom>
          <a:noFill/>
          <a:ln>
            <a:noFill/>
          </a:ln>
          <a:effectLst>
            <a:outerShdw blurRad="185738" dist="95250" dir="8160000" algn="bl" rotWithShape="0">
              <a:srgbClr val="000000">
                <a:alpha val="68000"/>
              </a:srgb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508 PRs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508 Compliant Press Releases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296" name="Google Shape;296;p41"/>
          <p:cNvSpPr txBox="1"/>
          <p:nvPr/>
        </p:nvSpPr>
        <p:spPr>
          <a:xfrm>
            <a:off x="615525" y="1727082"/>
            <a:ext cx="3459600" cy="20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Developed Google Sheet and assigned years to team.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Interns assisted with OCR conversion of non-compliant PDFs.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We learned that OCR process was all that was needed on original PDF (as opposed to saving compliant PDF).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4673300" y="1748371"/>
            <a:ext cx="3459600" cy="26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Team assigned years to convert over into content type.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QA/QC was performed during and after conversion for spell checks, tables, styling, etc.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615523" y="1373375"/>
            <a:ext cx="8772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PDFs</a:t>
            </a:r>
            <a:endParaRPr sz="18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299" name="Google Shape;299;p41"/>
          <p:cNvSpPr txBox="1"/>
          <p:nvPr/>
        </p:nvSpPr>
        <p:spPr>
          <a:xfrm>
            <a:off x="4673305" y="1412025"/>
            <a:ext cx="26421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8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Content Type</a:t>
            </a:r>
            <a:endParaRPr sz="18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583950" y="776625"/>
            <a:ext cx="74931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Online Press Releases - converted over 3,400 non-compliant PDFs to HTML pages over the course of five months.</a:t>
            </a:r>
            <a:endParaRPr sz="1600" dirty="0"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508 PRs 2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53850" y="1186880"/>
            <a:ext cx="8378400" cy="2787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Oldest agency of the United States Department of the Interior (Established in 1824).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services to approximately 1.9 million American Indians and Alaska Natives. 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730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Open Sans"/>
              <a:buChar char="•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573 federally recognized American Indian tribes and Alaska Native Villages in the United States. 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3900" y="140225"/>
            <a:ext cx="83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Indian Affairs Background</a:t>
            </a:r>
            <a:endParaRPr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Tribal Leader Directory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308" name="Google Shape;308;p42"/>
          <p:cNvSpPr txBox="1"/>
          <p:nvPr/>
        </p:nvSpPr>
        <p:spPr>
          <a:xfrm>
            <a:off x="563025" y="868600"/>
            <a:ext cx="3717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Angular App that integrates with Drupal.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Team added new content type “Tribal Leader”.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Used Feeds Parser module to pull in data in CSV into “Tribal Leader” content type.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Open Sans"/>
              <a:buChar char="●"/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Now users with permissions can edit/update Tribal Leader dataset with Drupal content type.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pic>
        <p:nvPicPr>
          <p:cNvPr id="309" name="Google Shape;309;p42" title="Tribal Leader Ma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128" y="1086075"/>
            <a:ext cx="3916099" cy="3052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TLD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Intranet Project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316" name="Google Shape;316;p43"/>
          <p:cNvSpPr txBox="1"/>
          <p:nvPr/>
        </p:nvSpPr>
        <p:spPr>
          <a:xfrm>
            <a:off x="542325" y="1103700"/>
            <a:ext cx="80595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BIA.gov replication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Permissions for users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Context data for offices, bureaus, regions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●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Taxonomy scheme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What we learned helped us use an Agile development approach.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Intranet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/>
          <p:nvPr/>
        </p:nvSpPr>
        <p:spPr>
          <a:xfrm>
            <a:off x="453522" y="152525"/>
            <a:ext cx="7623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Intranet Project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Intranet</a:t>
            </a:r>
            <a:endParaRPr lang="en-US" dirty="0"/>
          </a:p>
        </p:txBody>
      </p:sp>
      <p:sp>
        <p:nvSpPr>
          <p:cNvPr id="6" name="Subtitle 5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title="IA Intranet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868432"/>
            <a:ext cx="6660108" cy="34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8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453525" y="112250"/>
            <a:ext cx="78732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What is this Session All About?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53525" y="1311218"/>
            <a:ext cx="8385900" cy="2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Discuss accomplishments during the Indian Affairs Internet Migration Project.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285750" marR="0" lvl="0" indent="-247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Discuss enhancements after launch of the new site in Drupal 7. 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285750" marR="0" lvl="0" indent="-247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Adapting experience into Intranet Site development.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Objective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53525" y="112250"/>
            <a:ext cx="78732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What happened?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53525" y="1350364"/>
            <a:ext cx="8385900" cy="2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 2017, Indian Affairs set out to migrate its public website from Oracle WebLogic to Drupal 7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285750" marR="0" lvl="0" indent="-247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CollabraLink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was awarded the contract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285750" marR="0" lvl="0" indent="-247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Team worked through 3 phases for 8 months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 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459647" y="138500"/>
            <a:ext cx="7617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IndianAffairs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.gov Drupal Project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459650" y="1427750"/>
            <a:ext cx="8150700" cy="24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Phase 1 - Research and Requirements (Discovery Phase)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Phase 2 - User Experience and Design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Phase 3 – Migration and Implementation</a:t>
            </a:r>
            <a:endParaRPr sz="1800" i="0" u="none" strike="noStrike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Drupal Project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447397" y="117450"/>
            <a:ext cx="76176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3200"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IndianAffairs.gov </a:t>
            </a:r>
            <a:r>
              <a:rPr lang="en-US" sz="300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– Phase 1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47400" y="1043050"/>
            <a:ext cx="8163300" cy="30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Reviewed</a:t>
            </a:r>
            <a:r>
              <a:rPr lang="en-US" sz="1800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Content Inventory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Reviewed existing Content Management System (CMS)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4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Reviewed Analytics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4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Conducted Stakeholder Interviews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4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Reviewed Feedback</a:t>
            </a:r>
            <a:endParaRPr sz="1800" dirty="0">
              <a:solidFill>
                <a:srgbClr val="0070C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457200" marR="0" lvl="4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Open Sans"/>
              <a:buChar char="•"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Persona-based Content Strategy</a:t>
            </a:r>
            <a:r>
              <a:rPr lang="en-US" sz="1600" b="1" i="0" u="none" strike="noStrike" cap="none" dirty="0">
                <a:solidFill>
                  <a:srgbClr val="0070C0"/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endParaRPr sz="1600" b="1" dirty="0">
              <a:solidFill>
                <a:srgbClr val="0070C0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459650" y="107850"/>
            <a:ext cx="72927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Content Inventory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113" name="Google Shape;113;p20" title="Content Inventory Screensh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375" y="812500"/>
            <a:ext cx="7940673" cy="316140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Inventory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459650" y="107850"/>
            <a:ext cx="72927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dirty="0"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Oracle WebLogic (UCM)</a:t>
            </a:r>
            <a:endParaRPr sz="30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122" name="Google Shape;122;p21" title="Oracel WebLogic screensh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975" y="810800"/>
            <a:ext cx="7414000" cy="3196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UCM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833</Words>
  <Application>Microsoft Office PowerPoint</Application>
  <PresentationFormat>On-screen Show (16:9)</PresentationFormat>
  <Paragraphs>166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Merriweather</vt:lpstr>
      <vt:lpstr>Open Sans</vt:lpstr>
      <vt:lpstr>Arial</vt:lpstr>
      <vt:lpstr>Simple Light</vt:lpstr>
      <vt:lpstr> Supporting Native Americans  Through Drupal </vt:lpstr>
      <vt:lpstr>Who Are We?</vt:lpstr>
      <vt:lpstr>Indian Affairs Background</vt:lpstr>
      <vt:lpstr>Session Objective</vt:lpstr>
      <vt:lpstr>What Happened?</vt:lpstr>
      <vt:lpstr>Drupal Project</vt:lpstr>
      <vt:lpstr>Phase 1</vt:lpstr>
      <vt:lpstr>Content Inventory</vt:lpstr>
      <vt:lpstr>UCM</vt:lpstr>
      <vt:lpstr>WebLogic</vt:lpstr>
      <vt:lpstr>Phase 2</vt:lpstr>
      <vt:lpstr>Taxonomy</vt:lpstr>
      <vt:lpstr>Roles</vt:lpstr>
      <vt:lpstr>Groups</vt:lpstr>
      <vt:lpstr>Phase 3</vt:lpstr>
      <vt:lpstr>Content Migration</vt:lpstr>
      <vt:lpstr>GitLab Jenkins</vt:lpstr>
      <vt:lpstr>Content Types</vt:lpstr>
      <vt:lpstr>Consultations</vt:lpstr>
      <vt:lpstr>Office Search</vt:lpstr>
      <vt:lpstr>Launch</vt:lpstr>
      <vt:lpstr>Enhancements</vt:lpstr>
      <vt:lpstr>Petitions</vt:lpstr>
      <vt:lpstr>RACA</vt:lpstr>
      <vt:lpstr>Gaming Compacts</vt:lpstr>
      <vt:lpstr>More Gaming Compacts</vt:lpstr>
      <vt:lpstr>BWFM</vt:lpstr>
      <vt:lpstr>508 PRs</vt:lpstr>
      <vt:lpstr>508 PRs 2</vt:lpstr>
      <vt:lpstr>TLD</vt:lpstr>
      <vt:lpstr>Intranet</vt:lpstr>
      <vt:lpstr>Intranet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Native Americans  Through Drupal</dc:title>
  <dc:creator>Morris, Tony</dc:creator>
  <cp:lastModifiedBy>Morris, Tony</cp:lastModifiedBy>
  <cp:revision>10</cp:revision>
  <dcterms:modified xsi:type="dcterms:W3CDTF">2019-05-09T18:12:41Z</dcterms:modified>
</cp:coreProperties>
</file>