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Montserrat"/>
      <p:regular r:id="rId50"/>
      <p:bold r:id="rId51"/>
      <p:italic r:id="rId52"/>
      <p:boldItalic r:id="rId53"/>
    </p:embeddedFont>
    <p:embeddedFont>
      <p:font typeface="Cabin"/>
      <p:regular r:id="rId54"/>
      <p:bold r:id="rId55"/>
      <p:italic r:id="rId56"/>
      <p:boldItalic r:id="rId57"/>
    </p:embeddedFont>
    <p:embeddedFont>
      <p:font typeface="Helvetica Neue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font" Target="fonts/HelveticaNeue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HelveticaNeue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4.xml"/><Relationship Id="rId55" Type="http://schemas.openxmlformats.org/officeDocument/2006/relationships/font" Target="fonts/Cabin-bold.fntdata"/><Relationship Id="rId10" Type="http://schemas.openxmlformats.org/officeDocument/2006/relationships/slide" Target="slides/slide3.xml"/><Relationship Id="rId54" Type="http://schemas.openxmlformats.org/officeDocument/2006/relationships/font" Target="fonts/Cabin-regular.fntdata"/><Relationship Id="rId13" Type="http://schemas.openxmlformats.org/officeDocument/2006/relationships/slide" Target="slides/slide6.xml"/><Relationship Id="rId57" Type="http://schemas.openxmlformats.org/officeDocument/2006/relationships/font" Target="fonts/Cabin-boldItalic.fntdata"/><Relationship Id="rId12" Type="http://schemas.openxmlformats.org/officeDocument/2006/relationships/slide" Target="slides/slide5.xml"/><Relationship Id="rId56" Type="http://schemas.openxmlformats.org/officeDocument/2006/relationships/font" Target="fonts/Cabin-italic.fntdata"/><Relationship Id="rId15" Type="http://schemas.openxmlformats.org/officeDocument/2006/relationships/slide" Target="slides/slide8.xml"/><Relationship Id="rId59" Type="http://schemas.openxmlformats.org/officeDocument/2006/relationships/font" Target="fonts/HelveticaNeue-bold.fntdata"/><Relationship Id="rId14" Type="http://schemas.openxmlformats.org/officeDocument/2006/relationships/slide" Target="slides/slide7.xml"/><Relationship Id="rId58" Type="http://schemas.openxmlformats.org/officeDocument/2006/relationships/font" Target="fonts/HelveticaNeue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ceb242b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ceb242b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95e3ceb99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95e3ceb99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ways of assembling the group home page and its content.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Templating of a group microsite will often (almost always) include navigation specific to the microsite.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the group and any additional content itself can be done in multiple ways. We’re going to talk about 2 which use the layout builder and one with just paragraph fields, but you can easily combine all 3 to build your pages for maximum flexibility.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63cff3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563cff3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63cff39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3563cff3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ceb242b4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ceb242b4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95e3ceb99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95e3ceb99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dccd2ad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dccd2ad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ceb242b4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ceb242b4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dccd2adb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dccd2adb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95e3ceb9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595e3ceb9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ceb242b4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ceb242b4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ee310dc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ee310dc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ee310dc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ee310dc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dccd2adb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dccd2adb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735c39c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735c39c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35c39c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735c39c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3b98525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63b9852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9e907c1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369e907c1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63b9852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363b9852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3b98525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63b98525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44712d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5d44712d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WE’RE HIRING!!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dccd2adb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5dccd2adb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dccd2adb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5dccd2adb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dccd2adb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g5dccd2adb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95e3ceb99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595e3ceb99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dccd2adb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5dccd2adb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d60cf701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d60cf70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</a:t>
            </a:r>
            <a:r>
              <a:rPr lang="en"/>
              <a:t>problematic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dccd2adb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dccd2adb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dccd2adb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dccd2adb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dccd2ad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dccd2ad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dccd2ad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5dccd2ad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dccd2ad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dccd2ad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69e907c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369e907c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8:notes"/>
          <p:cNvSpPr/>
          <p:nvPr>
            <p:ph idx="2" type="sldImg"/>
          </p:nvPr>
        </p:nvSpPr>
        <p:spPr>
          <a:xfrm>
            <a:off x="889000" y="685800"/>
            <a:ext cx="507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WE’RE HIRING!!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95e3ceb99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95e3ceb99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Mission Area of the USGS site could be called a “microsite”, with its sidenav keeping the visitor within the context of the MA they’re browsing until they decide to browse outside using top nav.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95e3ceb9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95e3ceb9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ee310dc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ee310dc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Mission Area of the USGS site could be called a “microsite”, with its sidenav keeping the visitor within the context of the MA they’re browsing until they decide to browse outside using top nav.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ceb242b4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ceb242b4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ceb242b4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ceb242b4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11700" y="1110675"/>
            <a:ext cx="85206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1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2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Dark">
  <p:cSld name="Cover Dark">
    <p:bg>
      <p:bgPr>
        <a:solidFill>
          <a:srgbClr val="140F0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468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48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Dark">
  <p:cSld name="Thank You Dark">
    <p:bg>
      <p:bgPr>
        <a:solidFill>
          <a:srgbClr val="140F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103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9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280458" y="3741748"/>
            <a:ext cx="85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Helvetica Neue"/>
              <a:buNone/>
            </a:pPr>
            <a:r>
              <a:rPr b="0" i="0" lang="en" sz="2000" u="none" cap="none" strike="noStrike">
                <a:solidFill>
                  <a:srgbClr val="F6F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Gracias   </a:t>
            </a:r>
            <a:r>
              <a:rPr b="0" i="0" lang="en" sz="2000" u="none" cap="none" strike="noStrike">
                <a:solidFill>
                  <a:srgbClr val="FFCD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Merci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3A7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Danke 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A0A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谢谢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AC65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ありがとう</a:t>
            </a:r>
            <a:endParaRPr/>
          </a:p>
        </p:txBody>
      </p:sp>
      <p:sp>
        <p:nvSpPr>
          <p:cNvPr id="252" name="Google Shape;252;p49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GkiCLJk5n0s" TargetMode="External"/><Relationship Id="rId4" Type="http://schemas.openxmlformats.org/officeDocument/2006/relationships/image" Target="../media/image32.png"/><Relationship Id="rId5" Type="http://schemas.openxmlformats.org/officeDocument/2006/relationships/hyperlink" Target="https://www.youtube.com/watch?v=GkiCLJk5n0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rupal.org/project/group/issues/2850377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drupal.org/project/group/issues/2829966" TargetMode="External"/><Relationship Id="rId4" Type="http://schemas.openxmlformats.org/officeDocument/2006/relationships/hyperlink" Target="https://www.drupal.org/project/group/issues/3029907" TargetMode="External"/><Relationship Id="rId5" Type="http://schemas.openxmlformats.org/officeDocument/2006/relationships/hyperlink" Target="https://www.drupal.org/project/group/issues/3029908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drupal.org/project/group/issues/302768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drupal.org/project/group/issues/2813405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drupal.org/project/group/issues/2842999" TargetMode="External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drupal.org/project/menu_link" TargetMode="External"/><Relationship Id="rId4" Type="http://schemas.openxmlformats.org/officeDocument/2006/relationships/hyperlink" Target="https://www.drupal.org/project/group/issues/2829966" TargetMode="External"/><Relationship Id="rId5" Type="http://schemas.openxmlformats.org/officeDocument/2006/relationships/hyperlink" Target="https://www.drupal.org/project/group/issues/3030127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drupal.org/project/config_split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drupal.org/project/group/issues/2906085" TargetMode="Externa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hyperlink" Target="https://modulesunraveled.com/podcast/158-using-group-module-alternative-organic-groups-drupal-7-and-8-kristiaan-van-den-eynde" TargetMode="External"/><Relationship Id="rId10" Type="http://schemas.openxmlformats.org/officeDocument/2006/relationships/hyperlink" Target="https://www.youtube.com/watch?v=8y1ulWKRzWQ" TargetMode="External"/><Relationship Id="rId13" Type="http://schemas.openxmlformats.org/officeDocument/2006/relationships/hyperlink" Target="https://dev.acquia.com/blog/drupal-8-module-of-the-week-group/31/01/2017/17576" TargetMode="External"/><Relationship Id="rId12" Type="http://schemas.openxmlformats.org/officeDocument/2006/relationships/hyperlink" Target="https://www.optasy.com/blog/group-module-setting-user-groups-now-easier-ever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drupalgovcon.org/2018/program/sessions/d8-group-module" TargetMode="External"/><Relationship Id="rId4" Type="http://schemas.openxmlformats.org/officeDocument/2006/relationships/hyperlink" Target="https://www.deeson.co.uk/labs/group-alternative-organic-groups" TargetMode="External"/><Relationship Id="rId9" Type="http://schemas.openxmlformats.org/officeDocument/2006/relationships/hyperlink" Target="https://www.youtube.com/watch?v=fcekC5zQruQ" TargetMode="External"/><Relationship Id="rId15" Type="http://schemas.openxmlformats.org/officeDocument/2006/relationships/hyperlink" Target="https://www.drupalcampatlanta.com/2017/sessions/taxonomy-organic-groups" TargetMode="External"/><Relationship Id="rId14" Type="http://schemas.openxmlformats.org/officeDocument/2006/relationships/hyperlink" Target="https://www.youtube.com/watch?v=iOykTNYyWjE" TargetMode="External"/><Relationship Id="rId5" Type="http://schemas.openxmlformats.org/officeDocument/2006/relationships/hyperlink" Target="https://www.ostraining.com/blog/drupal/group-module" TargetMode="External"/><Relationship Id="rId6" Type="http://schemas.openxmlformats.org/officeDocument/2006/relationships/hyperlink" Target="https://www.phase2technology.com/blog/building-community-sites-drupal-8-guide-d8-modules-community-support-sites" TargetMode="External"/><Relationship Id="rId7" Type="http://schemas.openxmlformats.org/officeDocument/2006/relationships/hyperlink" Target="https://dev.acquia.com/blog/drupal-8-module-of-the-week-group/31/01/2017/17576" TargetMode="External"/><Relationship Id="rId8" Type="http://schemas.openxmlformats.org/officeDocument/2006/relationships/hyperlink" Target="https://www.youtube.com/watch?v=GkiCLJk5n0s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sgs.gov/mission-areas/core-science-system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rupal.org/project/group/issues/27526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Harness</a:t>
            </a:r>
            <a:r>
              <a:rPr lang="en"/>
              <a:t>ing</a:t>
            </a:r>
            <a:r>
              <a:rPr lang="en"/>
              <a:t> the Power of the Group Module</a:t>
            </a:r>
            <a:endParaRPr/>
          </a:p>
        </p:txBody>
      </p:sp>
      <p:sp>
        <p:nvSpPr>
          <p:cNvPr id="258" name="Google Shape;258;p50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Microsites</a:t>
            </a:r>
            <a:endParaRPr/>
          </a:p>
        </p:txBody>
      </p:sp>
      <p:sp>
        <p:nvSpPr>
          <p:cNvPr id="259" name="Google Shape;259;p50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23" y="228600"/>
            <a:ext cx="4829160" cy="28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0"/>
          <p:cNvSpPr txBox="1"/>
          <p:nvPr/>
        </p:nvSpPr>
        <p:spPr>
          <a:xfrm>
            <a:off x="5459325" y="4532025"/>
            <a:ext cx="3435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rPr>
              <a:t>DrupalGovCon 2019</a:t>
            </a:r>
            <a:endParaRPr/>
          </a:p>
        </p:txBody>
      </p:sp>
      <p:pic>
        <p:nvPicPr>
          <p:cNvPr id="262" name="Google Shape;26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25" y="132700"/>
            <a:ext cx="1789775" cy="17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Need to be able to manage various entities (nodes, media, menus, etc.) which “belong” to a group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group’s content may or may not need to be siloed off from other groups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5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20" name="Google Shape;320;p5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Ownership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Templating and/or Customization</a:t>
            </a:r>
            <a:endParaRPr/>
          </a:p>
        </p:txBody>
      </p:sp>
      <p:sp>
        <p:nvSpPr>
          <p:cNvPr id="326" name="Google Shape;326;p60"/>
          <p:cNvSpPr txBox="1"/>
          <p:nvPr>
            <p:ph idx="2" type="body"/>
          </p:nvPr>
        </p:nvSpPr>
        <p:spPr>
          <a:xfrm>
            <a:off x="4892600" y="212175"/>
            <a:ext cx="4117200" cy="46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</a:t>
            </a:r>
            <a:r>
              <a:rPr lang="en">
                <a:solidFill>
                  <a:schemeClr val="dk1"/>
                </a:solidFill>
              </a:rPr>
              <a:t>roup menus - group-specific navigation/sub-navs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Customized</a:t>
            </a:r>
            <a:r>
              <a:rPr lang="en">
                <a:solidFill>
                  <a:schemeClr val="dk1"/>
                </a:solidFill>
              </a:rPr>
              <a:t> group and content: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Layout Builder-</a:t>
            </a:r>
            <a:r>
              <a:rPr lang="en">
                <a:solidFill>
                  <a:schemeClr val="dk1"/>
                </a:solidFill>
              </a:rPr>
              <a:t> entity templates w/individual fields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Layout Builder</a:t>
            </a:r>
            <a:r>
              <a:rPr lang="en">
                <a:solidFill>
                  <a:schemeClr val="dk1"/>
                </a:solidFill>
              </a:rPr>
              <a:t> - custom blocks w/Paragraphs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Paragraphs - </a:t>
            </a:r>
            <a:r>
              <a:rPr lang="en">
                <a:solidFill>
                  <a:schemeClr val="dk1"/>
                </a:solidFill>
              </a:rPr>
              <a:t>nested and themed, sections w/columns, column sizing, allowed paragraph types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(or a combination of all!)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7" name="Google Shape;327;p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1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Group Module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Basic Concepts</a:t>
            </a:r>
            <a:endParaRPr/>
          </a:p>
        </p:txBody>
      </p:sp>
      <p:sp>
        <p:nvSpPr>
          <p:cNvPr id="333" name="Google Shape;333;p61"/>
          <p:cNvSpPr txBox="1"/>
          <p:nvPr>
            <p:ph idx="1" type="subTitle"/>
          </p:nvPr>
        </p:nvSpPr>
        <p:spPr>
          <a:xfrm>
            <a:off x="864250" y="2835600"/>
            <a:ext cx="7324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Group Module covers Microsite building requirements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</a:t>
            </a:r>
            <a:r>
              <a:rPr lang="en"/>
              <a:t>roup Module</a:t>
            </a:r>
            <a:br>
              <a:rPr b="0" i="0" lang="en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339" name="Google Shape;339;p62"/>
          <p:cNvSpPr txBox="1"/>
          <p:nvPr>
            <p:ph idx="1" type="body"/>
          </p:nvPr>
        </p:nvSpPr>
        <p:spPr>
          <a:xfrm>
            <a:off x="311700" y="1107650"/>
            <a:ext cx="4210800" cy="3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Fieldable Group entity; 1st-class object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Group content entities relate entities to the Group, can add fields to describe the relationship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Group membership entity relates users to the Group, can add fields to describe user’s relationship to the Group.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Roles/permissions per group type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0" name="Google Shape;3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900" y="1107650"/>
            <a:ext cx="4255950" cy="3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2"/>
          <p:cNvSpPr/>
          <p:nvPr/>
        </p:nvSpPr>
        <p:spPr>
          <a:xfrm>
            <a:off x="7127925" y="1290325"/>
            <a:ext cx="4182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2"/>
          <p:cNvSpPr/>
          <p:nvPr/>
        </p:nvSpPr>
        <p:spPr>
          <a:xfrm>
            <a:off x="5190500" y="1838950"/>
            <a:ext cx="20280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62"/>
          <p:cNvSpPr/>
          <p:nvPr/>
        </p:nvSpPr>
        <p:spPr>
          <a:xfrm>
            <a:off x="8329500" y="1838950"/>
            <a:ext cx="4182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2"/>
          <p:cNvSpPr/>
          <p:nvPr/>
        </p:nvSpPr>
        <p:spPr>
          <a:xfrm>
            <a:off x="7297000" y="1838950"/>
            <a:ext cx="9540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63"/>
          <p:cNvCxnSpPr>
            <a:stCxn id="350" idx="0"/>
            <a:endCxn id="351" idx="2"/>
          </p:cNvCxnSpPr>
          <p:nvPr/>
        </p:nvCxnSpPr>
        <p:spPr>
          <a:xfrm flipH="1" rot="10800000">
            <a:off x="1565425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2" name="Google Shape;352;p63"/>
          <p:cNvSpPr/>
          <p:nvPr/>
        </p:nvSpPr>
        <p:spPr>
          <a:xfrm>
            <a:off x="3548050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(basic page)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3" name="Google Shape;353;p63"/>
          <p:cNvCxnSpPr>
            <a:stCxn id="354" idx="0"/>
            <a:endCxn id="352" idx="2"/>
          </p:cNvCxnSpPr>
          <p:nvPr/>
        </p:nvCxnSpPr>
        <p:spPr>
          <a:xfrm flipH="1" rot="10800000">
            <a:off x="4571987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5" name="Google Shape;355;p63"/>
          <p:cNvSpPr/>
          <p:nvPr/>
        </p:nvSpPr>
        <p:spPr>
          <a:xfrm>
            <a:off x="6554612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(any CT)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6" name="Google Shape;356;p63"/>
          <p:cNvCxnSpPr>
            <a:stCxn id="357" idx="0"/>
            <a:endCxn id="355" idx="2"/>
          </p:cNvCxnSpPr>
          <p:nvPr/>
        </p:nvCxnSpPr>
        <p:spPr>
          <a:xfrm flipH="1" rot="10800000">
            <a:off x="7578550" y="512795"/>
            <a:ext cx="4500" cy="6816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58" name="Google Shape;358;p63"/>
          <p:cNvCxnSpPr>
            <a:stCxn id="359" idx="0"/>
            <a:endCxn id="354" idx="2"/>
          </p:cNvCxnSpPr>
          <p:nvPr/>
        </p:nvCxnSpPr>
        <p:spPr>
          <a:xfrm rot="10800000">
            <a:off x="4571938" y="1602125"/>
            <a:ext cx="45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60" name="Google Shape;360;p63"/>
          <p:cNvSpPr/>
          <p:nvPr/>
        </p:nvSpPr>
        <p:spPr>
          <a:xfrm>
            <a:off x="3668188" y="3263930"/>
            <a:ext cx="1816500" cy="5544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membership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1" name="Google Shape;361;p63"/>
          <p:cNvCxnSpPr>
            <a:stCxn id="359" idx="2"/>
            <a:endCxn id="360" idx="0"/>
          </p:cNvCxnSpPr>
          <p:nvPr/>
        </p:nvCxnSpPr>
        <p:spPr>
          <a:xfrm>
            <a:off x="4576438" y="2834525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62" name="Google Shape;362;p63"/>
          <p:cNvSpPr/>
          <p:nvPr/>
        </p:nvSpPr>
        <p:spPr>
          <a:xfrm>
            <a:off x="3668188" y="4247736"/>
            <a:ext cx="1816500" cy="4155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63"/>
          <p:cNvCxnSpPr>
            <a:stCxn id="360" idx="2"/>
            <a:endCxn id="362" idx="0"/>
          </p:cNvCxnSpPr>
          <p:nvPr/>
        </p:nvCxnSpPr>
        <p:spPr>
          <a:xfrm>
            <a:off x="4576438" y="3818330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1" name="Google Shape;351;p63"/>
          <p:cNvSpPr/>
          <p:nvPr/>
        </p:nvSpPr>
        <p:spPr>
          <a:xfrm>
            <a:off x="541488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(article)</a:t>
            </a:r>
            <a:endParaRPr/>
          </a:p>
        </p:txBody>
      </p:sp>
      <p:sp>
        <p:nvSpPr>
          <p:cNvPr id="354" name="Google Shape;354;p63"/>
          <p:cNvSpPr/>
          <p:nvPr/>
        </p:nvSpPr>
        <p:spPr>
          <a:xfrm>
            <a:off x="3543587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(basic page)”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63"/>
          <p:cNvSpPr/>
          <p:nvPr/>
        </p:nvSpPr>
        <p:spPr>
          <a:xfrm>
            <a:off x="6550150" y="119439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(any CT)”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4" name="Google Shape;364;p63"/>
          <p:cNvGrpSpPr/>
          <p:nvPr/>
        </p:nvGrpSpPr>
        <p:grpSpPr>
          <a:xfrm>
            <a:off x="122800" y="3590500"/>
            <a:ext cx="1985075" cy="657222"/>
            <a:chOff x="122800" y="3590500"/>
            <a:chExt cx="1985075" cy="657222"/>
          </a:xfrm>
        </p:grpSpPr>
        <p:pic>
          <p:nvPicPr>
            <p:cNvPr id="365" name="Google Shape;365;p6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800" y="3878747"/>
              <a:ext cx="1985075" cy="36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63"/>
            <p:cNvSpPr txBox="1"/>
            <p:nvPr/>
          </p:nvSpPr>
          <p:spPr>
            <a:xfrm>
              <a:off x="122800" y="3590500"/>
              <a:ext cx="16986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u="sng">
                  <a:solidFill>
                    <a:schemeClr val="hlink"/>
                  </a:solidFill>
                  <a:hlinkClick r:id="rId5"/>
                </a:rPr>
                <a:t>Credit: Mike Anello (@ultimike)</a:t>
              </a:r>
              <a:endParaRPr sz="800"/>
            </a:p>
          </p:txBody>
        </p:sp>
      </p:grpSp>
      <p:sp>
        <p:nvSpPr>
          <p:cNvPr id="359" name="Google Shape;359;p63"/>
          <p:cNvSpPr/>
          <p:nvPr/>
        </p:nvSpPr>
        <p:spPr>
          <a:xfrm>
            <a:off x="3668188" y="2333525"/>
            <a:ext cx="1816500" cy="501000"/>
          </a:xfrm>
          <a:prstGeom prst="rect">
            <a:avLst/>
          </a:prstGeom>
          <a:noFill/>
          <a:ln cap="flat" cmpd="sng" w="28575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63"/>
          <p:cNvSpPr/>
          <p:nvPr/>
        </p:nvSpPr>
        <p:spPr>
          <a:xfrm>
            <a:off x="537025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(article)”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/>
          </a:p>
        </p:txBody>
      </p:sp>
      <p:cxnSp>
        <p:nvCxnSpPr>
          <p:cNvPr id="367" name="Google Shape;367;p63"/>
          <p:cNvCxnSpPr>
            <a:stCxn id="359" idx="0"/>
            <a:endCxn id="350" idx="2"/>
          </p:cNvCxnSpPr>
          <p:nvPr/>
        </p:nvCxnSpPr>
        <p:spPr>
          <a:xfrm rot="10800000">
            <a:off x="1565338" y="1602125"/>
            <a:ext cx="30111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68" name="Google Shape;368;p63"/>
          <p:cNvCxnSpPr>
            <a:stCxn id="359" idx="0"/>
            <a:endCxn id="357" idx="2"/>
          </p:cNvCxnSpPr>
          <p:nvPr/>
        </p:nvCxnSpPr>
        <p:spPr>
          <a:xfrm flipH="1" rot="10800000">
            <a:off x="4576438" y="1617725"/>
            <a:ext cx="3002100" cy="7158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Helpers</a:t>
            </a:r>
            <a:endParaRPr/>
          </a:p>
        </p:txBody>
      </p:sp>
      <p:sp>
        <p:nvSpPr>
          <p:cNvPr id="374" name="Google Shape;374;p6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</a:t>
            </a:r>
            <a:r>
              <a:rPr lang="en"/>
              <a:t> modules for reasonable Group functionality</a:t>
            </a:r>
            <a:endParaRPr/>
          </a:p>
        </p:txBody>
      </p:sp>
      <p:sp>
        <p:nvSpPr>
          <p:cNvPr id="375" name="Google Shape;375;p64"/>
          <p:cNvSpPr txBox="1"/>
          <p:nvPr>
            <p:ph idx="2" type="body"/>
          </p:nvPr>
        </p:nvSpPr>
        <p:spPr>
          <a:xfrm>
            <a:off x="4846350" y="179825"/>
            <a:ext cx="4197600" cy="48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Modules providing important group content plugins/functionality</a:t>
            </a:r>
            <a:endParaRPr b="1" sz="1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menu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media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taxonomy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domain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Honorable Mention</a:t>
            </a:r>
            <a:endParaRPr b="1" sz="1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 link - no integration with core menu system for Group or Group Content entities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Block Visibility Group - combine multiple, advanced conditions for block visibility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Features</a:t>
            </a:r>
            <a:endParaRPr/>
          </a:p>
        </p:txBody>
      </p:sp>
      <p:sp>
        <p:nvSpPr>
          <p:cNvPr id="381" name="Google Shape;381;p65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atches in progress, custom code ideas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Unpublish groups</a:t>
            </a:r>
            <a:endParaRPr/>
          </a:p>
        </p:txBody>
      </p:sp>
      <p:sp>
        <p:nvSpPr>
          <p:cNvPr id="387" name="Google Shape;387;p66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core does not have any concept of published/unpublished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Adds a “Published” checkbox like nodes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Adds permissions for unpublished groups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https://www.drupal.org/project/group/issues/2850377</a:t>
            </a:r>
            <a:endParaRPr/>
          </a:p>
        </p:txBody>
      </p:sp>
      <p:sp>
        <p:nvSpPr>
          <p:cNvPr id="388" name="Google Shape;388;p6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group status field that affects access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Revisionable Groups</a:t>
            </a:r>
            <a:endParaRPr/>
          </a:p>
        </p:txBody>
      </p:sp>
      <p:sp>
        <p:nvSpPr>
          <p:cNvPr id="394" name="Google Shape;394;p67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core has no support for revisions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Adds revision handling so that revisions and content moderation 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Handles sites with existing groups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https://www.drupal.org/project/group/issues/2829966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https://www.drupal.org/project/group/issues/3029907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https://www.drupal.org/project/group/issues/3029908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for Revisions on groups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Administer users by group role</a:t>
            </a:r>
            <a:endParaRPr/>
          </a:p>
        </p:txBody>
      </p:sp>
      <p:sp>
        <p:nvSpPr>
          <p:cNvPr id="401" name="Google Shape;401;p68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Group permissions not robust enough to support users adding members/editing existing memberships without being able to upgrade their own access!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https://www.drupal.org/project/group/issues/3027685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 to choose which roles a member can assign, edit or delete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/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</a:pPr>
            <a:r>
              <a:rPr lang="en"/>
              <a:t>Scot Self</a:t>
            </a:r>
            <a:endParaRPr/>
          </a:p>
        </p:txBody>
      </p:sp>
      <p:sp>
        <p:nvSpPr>
          <p:cNvPr id="268" name="Google Shape;268;p51"/>
          <p:cNvSpPr txBox="1"/>
          <p:nvPr>
            <p:ph idx="4294967295" type="subTitle"/>
          </p:nvPr>
        </p:nvSpPr>
        <p:spPr>
          <a:xfrm>
            <a:off x="311700" y="636450"/>
            <a:ext cx="395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/>
              <a:t>Senior Development Engineer</a:t>
            </a:r>
            <a:endParaRPr/>
          </a:p>
        </p:txBody>
      </p:sp>
      <p:sp>
        <p:nvSpPr>
          <p:cNvPr id="269" name="Google Shape;269;p51"/>
          <p:cNvSpPr txBox="1"/>
          <p:nvPr>
            <p:ph idx="1" type="body"/>
          </p:nvPr>
        </p:nvSpPr>
        <p:spPr>
          <a:xfrm>
            <a:off x="311700" y="1838275"/>
            <a:ext cx="88323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Live and work remotely from Birmingham, 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Married ~19 yr to Daphne, 2 kids (Juniper - 11, Tristan - 9, homeschooled)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BA from Alabama,  MA from NYU (in French!)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Amateur musician, huge fan of Phish and bluegrass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@scotself on Twitter, IRC and drupal.org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~10 yrs with Drupal, front-end, site-building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Semi-frequent module contributor</a:t>
            </a:r>
            <a:endParaRPr/>
          </a:p>
        </p:txBody>
      </p:sp>
      <p:pic>
        <p:nvPicPr>
          <p:cNvPr id="270" name="Google Shape;2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7025"/>
            <a:ext cx="1854388" cy="6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6625" y="152400"/>
            <a:ext cx="1924975" cy="19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entity membership management</a:t>
            </a:r>
            <a:endParaRPr/>
          </a:p>
        </p:txBody>
      </p:sp>
      <p:sp>
        <p:nvSpPr>
          <p:cNvPr id="408" name="Google Shape;408;p69"/>
          <p:cNvSpPr txBox="1"/>
          <p:nvPr>
            <p:ph idx="2" type="body"/>
          </p:nvPr>
        </p:nvSpPr>
        <p:spPr>
          <a:xfrm>
            <a:off x="4846350" y="179825"/>
            <a:ext cx="4197600" cy="43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core provides only one way to add content to a group - the Content tab (add new/existing)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adds a new gcontent_field module, an entity’s membership groups can be managed directly from the entity itself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on existing nodes, not when initially adding to a Group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https://www.drupal.org/project/group/issues/2813405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field to view and edit content’s groups</a:t>
            </a:r>
            <a:endParaRPr/>
          </a:p>
        </p:txBody>
      </p:sp>
      <p:pic>
        <p:nvPicPr>
          <p:cNvPr id="410" name="Google Shape;4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837" y="4091150"/>
            <a:ext cx="1154618" cy="9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Group</a:t>
            </a:r>
            <a:endParaRPr/>
          </a:p>
        </p:txBody>
      </p:sp>
      <p:sp>
        <p:nvSpPr>
          <p:cNvPr id="416" name="Google Shape;416;p7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Integrates Groups with the Domain Access module</a:t>
            </a:r>
            <a:endParaRPr/>
          </a:p>
        </p:txBody>
      </p:sp>
      <p:pic>
        <p:nvPicPr>
          <p:cNvPr id="417" name="Google Shape;41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5725" y="81350"/>
            <a:ext cx="4548276" cy="39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Group</a:t>
            </a:r>
            <a:endParaRPr/>
          </a:p>
        </p:txBody>
      </p:sp>
      <p:sp>
        <p:nvSpPr>
          <p:cNvPr id="423" name="Google Shape;423;p7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...continued</a:t>
            </a:r>
            <a:endParaRPr/>
          </a:p>
        </p:txBody>
      </p:sp>
      <p:pic>
        <p:nvPicPr>
          <p:cNvPr id="424" name="Google Shape;424;p71"/>
          <p:cNvPicPr preferRelativeResize="0"/>
          <p:nvPr/>
        </p:nvPicPr>
        <p:blipFill rotWithShape="1">
          <a:blip r:embed="rId3">
            <a:alphaModFix/>
          </a:blip>
          <a:srcRect b="0" l="0" r="49282" t="17512"/>
          <a:stretch/>
        </p:blipFill>
        <p:spPr>
          <a:xfrm>
            <a:off x="4601675" y="3308375"/>
            <a:ext cx="3223062" cy="18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1"/>
          <p:cNvPicPr preferRelativeResize="0"/>
          <p:nvPr/>
        </p:nvPicPr>
        <p:blipFill rotWithShape="1">
          <a:blip r:embed="rId4">
            <a:alphaModFix/>
          </a:blip>
          <a:srcRect b="0" l="0" r="27865" t="0"/>
          <a:stretch/>
        </p:blipFill>
        <p:spPr>
          <a:xfrm>
            <a:off x="4601675" y="0"/>
            <a:ext cx="4542325" cy="33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Config</a:t>
            </a:r>
            <a:endParaRPr/>
          </a:p>
        </p:txBody>
      </p:sp>
      <p:sp>
        <p:nvSpPr>
          <p:cNvPr id="431" name="Google Shape;431;p72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Groups and Group Content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200" y="2950875"/>
            <a:ext cx="3100375" cy="13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553" y="1934825"/>
            <a:ext cx="4474325" cy="246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73"/>
          <p:cNvGrpSpPr/>
          <p:nvPr/>
        </p:nvGrpSpPr>
        <p:grpSpPr>
          <a:xfrm>
            <a:off x="2696550" y="148950"/>
            <a:ext cx="6246973" cy="2261966"/>
            <a:chOff x="2744625" y="152400"/>
            <a:chExt cx="6246973" cy="2261966"/>
          </a:xfrm>
        </p:grpSpPr>
        <p:pic>
          <p:nvPicPr>
            <p:cNvPr id="439" name="Google Shape;439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4625" y="152400"/>
              <a:ext cx="6246973" cy="2261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73"/>
            <p:cNvSpPr/>
            <p:nvPr/>
          </p:nvSpPr>
          <p:spPr>
            <a:xfrm>
              <a:off x="6806650" y="152400"/>
              <a:ext cx="743100" cy="2877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1" name="Google Shape;441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240094" cy="216422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3"/>
          <p:cNvSpPr/>
          <p:nvPr/>
        </p:nvSpPr>
        <p:spPr>
          <a:xfrm>
            <a:off x="2857675" y="1370500"/>
            <a:ext cx="974400" cy="2316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34551" cy="43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4"/>
          <p:cNvSpPr txBox="1"/>
          <p:nvPr/>
        </p:nvSpPr>
        <p:spPr>
          <a:xfrm>
            <a:off x="5986950" y="151675"/>
            <a:ext cx="31572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Group creator membership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Creator must complete membership (2-step wizard)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Automatically configure admin role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Automatically assign admin role to creator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S</a:t>
            </a:r>
            <a:r>
              <a:rPr lang="en" sz="1600">
                <a:solidFill>
                  <a:srgbClr val="F6F5F4"/>
                </a:solidFill>
              </a:rPr>
              <a:t>ubmit button</a:t>
            </a:r>
            <a:r>
              <a:rPr lang="en" sz="1600">
                <a:solidFill>
                  <a:srgbClr val="F6F5F4"/>
                </a:solidFill>
              </a:rPr>
              <a:t> text on new Group </a:t>
            </a:r>
            <a:r>
              <a:rPr lang="en" sz="1600">
                <a:solidFill>
                  <a:srgbClr val="F6F5F4"/>
                </a:solidFill>
              </a:rPr>
              <a:t>form affected by combination of the above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Create revision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</p:txBody>
      </p:sp>
      <p:sp>
        <p:nvSpPr>
          <p:cNvPr id="449" name="Google Shape;449;p74"/>
          <p:cNvSpPr txBox="1"/>
          <p:nvPr/>
        </p:nvSpPr>
        <p:spPr>
          <a:xfrm>
            <a:off x="2493225" y="2624100"/>
            <a:ext cx="3859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3A00"/>
                </a:solidFill>
              </a:rPr>
              <a:t>Uncheck if membership has no fields</a:t>
            </a:r>
            <a:endParaRPr b="1">
              <a:solidFill>
                <a:srgbClr val="D03A00"/>
              </a:solidFill>
            </a:endParaRPr>
          </a:p>
        </p:txBody>
      </p:sp>
      <p:sp>
        <p:nvSpPr>
          <p:cNvPr id="450" name="Google Shape;450;p74"/>
          <p:cNvSpPr/>
          <p:nvPr/>
        </p:nvSpPr>
        <p:spPr>
          <a:xfrm>
            <a:off x="186525" y="2738400"/>
            <a:ext cx="2306700" cy="169200"/>
          </a:xfrm>
          <a:prstGeom prst="rect">
            <a:avLst/>
          </a:prstGeom>
          <a:noFill/>
          <a:ln cap="flat" cmpd="sng" w="19050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3A00"/>
              </a:solidFill>
            </a:endParaRPr>
          </a:p>
        </p:txBody>
      </p:sp>
      <p:grpSp>
        <p:nvGrpSpPr>
          <p:cNvPr id="451" name="Google Shape;451;p74"/>
          <p:cNvGrpSpPr/>
          <p:nvPr/>
        </p:nvGrpSpPr>
        <p:grpSpPr>
          <a:xfrm>
            <a:off x="6308250" y="3360100"/>
            <a:ext cx="2514600" cy="849375"/>
            <a:chOff x="6577425" y="3069650"/>
            <a:chExt cx="2514600" cy="849375"/>
          </a:xfrm>
        </p:grpSpPr>
        <p:pic>
          <p:nvPicPr>
            <p:cNvPr id="452" name="Google Shape;452;p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77425" y="3069650"/>
              <a:ext cx="2514600" cy="240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77425" y="3393275"/>
              <a:ext cx="2514600" cy="20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7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4825" y="3678200"/>
              <a:ext cx="1399801" cy="240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"/>
          <p:cNvSpPr txBox="1"/>
          <p:nvPr/>
        </p:nvSpPr>
        <p:spPr>
          <a:xfrm>
            <a:off x="5675175" y="-24875"/>
            <a:ext cx="3329100" cy="4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“Install” a plugin = Create a new, fieldable relationship entity type, make that entity bundle available as “group content”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6F5F4"/>
                </a:solidFill>
              </a:rPr>
              <a:t>2-step wizard</a:t>
            </a:r>
            <a:endParaRPr b="1"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Create</a:t>
            </a:r>
            <a:r>
              <a:rPr lang="en">
                <a:solidFill>
                  <a:srgbClr val="F6F5F4"/>
                </a:solidFill>
              </a:rPr>
              <a:t> the relationship entity after creating the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If no fields on the relationship entity, </a:t>
            </a:r>
            <a:r>
              <a:rPr b="1" lang="en" u="sng">
                <a:solidFill>
                  <a:srgbClr val="F6F5F4"/>
                </a:solidFill>
              </a:rPr>
              <a:t>uncheck</a:t>
            </a:r>
            <a:r>
              <a:rPr lang="en">
                <a:solidFill>
                  <a:srgbClr val="F6F5F4"/>
                </a:solidFill>
              </a:rPr>
              <a:t> 2-step wizard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Redirects to either relationship entity or related entity, depending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membership plugin cannot be removed but is fully fieldable for adding additional info to users’ membership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menu plugin can be configured to add menu to Group on Group creation and add default link with customizable title</a:t>
            </a:r>
            <a:endParaRPr>
              <a:solidFill>
                <a:srgbClr val="F6F5F4"/>
              </a:solidFill>
            </a:endParaRPr>
          </a:p>
        </p:txBody>
      </p:sp>
      <p:grpSp>
        <p:nvGrpSpPr>
          <p:cNvPr id="460" name="Google Shape;460;p75"/>
          <p:cNvGrpSpPr/>
          <p:nvPr/>
        </p:nvGrpSpPr>
        <p:grpSpPr>
          <a:xfrm>
            <a:off x="105553" y="595954"/>
            <a:ext cx="5260349" cy="1891592"/>
            <a:chOff x="152400" y="127534"/>
            <a:chExt cx="6505503" cy="2339342"/>
          </a:xfrm>
        </p:grpSpPr>
        <p:pic>
          <p:nvPicPr>
            <p:cNvPr id="461" name="Google Shape;461;p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27534"/>
              <a:ext cx="6505503" cy="233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75"/>
            <p:cNvSpPr/>
            <p:nvPr/>
          </p:nvSpPr>
          <p:spPr>
            <a:xfrm>
              <a:off x="5770000" y="997525"/>
              <a:ext cx="489000" cy="2151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3" name="Google Shape;46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50" y="34600"/>
            <a:ext cx="5510990" cy="4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50" y="2554725"/>
            <a:ext cx="4086425" cy="19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53"/>
            <a:ext cx="5344802" cy="25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45050"/>
            <a:ext cx="3647300" cy="16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76"/>
          <p:cNvSpPr txBox="1"/>
          <p:nvPr/>
        </p:nvSpPr>
        <p:spPr>
          <a:xfrm>
            <a:off x="5810375" y="9350"/>
            <a:ext cx="3173700" cy="4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Each group content entity</a:t>
            </a:r>
            <a:r>
              <a:rPr lang="en" sz="1600">
                <a:solidFill>
                  <a:srgbClr val="F6F5F4"/>
                </a:solidFill>
              </a:rPr>
              <a:t> type is fieldable, describing the entity’s relationship to the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An entity related to a Group can be viewed through the group content entity BUT not all entities of a particular type are necessarily related to a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Uninstalling a plugin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=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Delete relationship entity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Related entities remain intact if relationship entity is removed.</a:t>
            </a:r>
            <a:endParaRPr sz="1600">
              <a:solidFill>
                <a:srgbClr val="F6F5F4"/>
              </a:solidFill>
            </a:endParaRPr>
          </a:p>
        </p:txBody>
      </p:sp>
      <p:sp>
        <p:nvSpPr>
          <p:cNvPr id="472" name="Google Shape;472;p76"/>
          <p:cNvSpPr txBox="1"/>
          <p:nvPr/>
        </p:nvSpPr>
        <p:spPr>
          <a:xfrm>
            <a:off x="3799700" y="2984775"/>
            <a:ext cx="2091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Example of extending the GroupContentEnablerBase class to allow Commerce Product types to be Group Content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7"/>
          <p:cNvSpPr txBox="1"/>
          <p:nvPr/>
        </p:nvSpPr>
        <p:spPr>
          <a:xfrm>
            <a:off x="224925" y="2875225"/>
            <a:ext cx="87234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Create additional (Group type-specific) roles as needed, tweak permissions</a:t>
            </a:r>
            <a:r>
              <a:rPr lang="en">
                <a:solidFill>
                  <a:srgbClr val="F6F5F4"/>
                </a:solidFill>
              </a:rPr>
              <a:t>: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Allow all to view group  - how else can they find/join the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Don’t allow admin to leave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Add, Edit/Delete any/own </a:t>
            </a:r>
            <a:r>
              <a:rPr lang="en">
                <a:solidFill>
                  <a:srgbClr val="F6F5F4"/>
                </a:solidFill>
              </a:rPr>
              <a:t>for each Group Content bundle and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View (and View unpublished if using </a:t>
            </a:r>
            <a:r>
              <a:rPr lang="en" u="sng">
                <a:solidFill>
                  <a:srgbClr val="FFFF00"/>
                </a:solidFill>
                <a:hlinkClick r:id="rId3"/>
              </a:rPr>
              <a:t>this patch</a:t>
            </a:r>
            <a:r>
              <a:rPr lang="en">
                <a:solidFill>
                  <a:srgbClr val="FFFFFF"/>
                </a:solidFill>
              </a:rPr>
              <a:t>)</a:t>
            </a:r>
            <a:r>
              <a:rPr lang="en">
                <a:solidFill>
                  <a:srgbClr val="F6F5F4"/>
                </a:solidFill>
              </a:rPr>
              <a:t> for each Group Content bundle and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NOTE: Permissions not added automatically to admin role for enabled Group content bundles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478" name="Google Shape;47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13" y="171975"/>
            <a:ext cx="7810927" cy="25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8"/>
          <p:cNvSpPr txBox="1"/>
          <p:nvPr/>
        </p:nvSpPr>
        <p:spPr>
          <a:xfrm>
            <a:off x="152400" y="1850025"/>
            <a:ext cx="88971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Related entities tab = ALL entities related to the Group - nodes, media, menus, users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b="1" lang="en">
                <a:solidFill>
                  <a:srgbClr val="F6F5F4"/>
                </a:solidFill>
              </a:rPr>
              <a:t>Add existing entity</a:t>
            </a:r>
            <a:endParaRPr b="1"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Create group content for </a:t>
            </a:r>
            <a:r>
              <a:rPr lang="en">
                <a:solidFill>
                  <a:srgbClr val="F6F5F4"/>
                </a:solidFill>
              </a:rPr>
              <a:t>existing entities (users, content, media, etc) if plugin for that content type has been installed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Allows for “sharing” of nodes between groups while still having the ability to customize the relationship metadata (group content entity is fieldable)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If no CTs have been installed as Group content, takes directly to the “Add member” form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b="1" lang="en">
                <a:solidFill>
                  <a:srgbClr val="F6F5F4"/>
                </a:solidFill>
              </a:rPr>
              <a:t>Add new entity</a:t>
            </a:r>
            <a:endParaRPr b="1"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Create a new related entity (node, menu, etc.) and a Group Content entity in 1 step (or 2 for CTs which have a relationship entity defined and 2-step enabled)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Cannot add members from here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Separate tabs for some entity types with group content entities (members, content, menus, media, etc.)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484" name="Google Shape;48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174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 txBox="1"/>
          <p:nvPr>
            <p:ph type="ctrTitle"/>
          </p:nvPr>
        </p:nvSpPr>
        <p:spPr>
          <a:xfrm>
            <a:off x="311700" y="2254900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DEMO TIME!</a:t>
            </a:r>
            <a:endParaRPr/>
          </a:p>
        </p:txBody>
      </p:sp>
      <p:sp>
        <p:nvSpPr>
          <p:cNvPr id="490" name="Google Shape;490;p79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1" name="Google Shape;49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599" y="1686700"/>
            <a:ext cx="1086400" cy="63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0"/>
          <p:cNvSpPr txBox="1"/>
          <p:nvPr/>
        </p:nvSpPr>
        <p:spPr>
          <a:xfrm>
            <a:off x="1348425" y="38275"/>
            <a:ext cx="77472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Sections &gt; 1-4 Column Section &gt; Allowed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 customize which allowed types are allowed in each column of each variation (e.g. hero banner only allowed in 1-col)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Also allows you to theme very specifically (e.g. image in 1-col v. 4-col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Nesting of Paragraphs is crazy powerful but also increases complexity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Paragraphs Experimental form  with Modals is a nice touch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7" name="Google Shape;49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" y="67475"/>
            <a:ext cx="1194150" cy="44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375" y="2181654"/>
            <a:ext cx="3462563" cy="232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976" y="1637575"/>
            <a:ext cx="4156501" cy="2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1"/>
          <p:cNvSpPr txBox="1"/>
          <p:nvPr/>
        </p:nvSpPr>
        <p:spPr>
          <a:xfrm>
            <a:off x="2559600" y="38275"/>
            <a:ext cx="62568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Each column in each section type can define allowed paragraph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1-column section - hero banner + all others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2-4 column sections - all basic paragraph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nesting for increased flexibility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Contacts - multi-value Contact (single) paragraph reference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Lists - bulleted, list with icon, list with icon per list item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38275"/>
            <a:ext cx="2358675" cy="44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600" y="2419227"/>
            <a:ext cx="5677774" cy="14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2"/>
          <p:cNvSpPr txBox="1"/>
          <p:nvPr/>
        </p:nvSpPr>
        <p:spPr>
          <a:xfrm>
            <a:off x="5052200" y="38275"/>
            <a:ext cx="39405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Required fields set up Layout Builder, allow customization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 customizable content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Paragraphs fields, nested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 block types (w/paragraphs)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2" name="Google Shape;51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0" y="98225"/>
            <a:ext cx="2227575" cy="186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00" y="2027475"/>
            <a:ext cx="4983023" cy="24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675" y="1706275"/>
            <a:ext cx="3940499" cy="27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6600" y="98225"/>
            <a:ext cx="2663233" cy="186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3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Problems</a:t>
            </a:r>
            <a:endParaRPr/>
          </a:p>
        </p:txBody>
      </p:sp>
      <p:sp>
        <p:nvSpPr>
          <p:cNvPr id="521" name="Google Shape;521;p83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you may run into, especially with a more complex setup, p</a:t>
            </a:r>
            <a:r>
              <a:rPr lang="en"/>
              <a:t>ossible approaches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4"/>
          <p:cNvSpPr txBox="1"/>
          <p:nvPr>
            <p:ph idx="1" type="body"/>
          </p:nvPr>
        </p:nvSpPr>
        <p:spPr>
          <a:xfrm>
            <a:off x="311700" y="1391750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Edit tab only edits the Group Content entity (not the actual node)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Use contextual links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Custom module (separate “edit relation”, “edit content” links)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After creating new related entity, may end up on new entity instead of group content entity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2-step wizard enabled - save takes you to group content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2-step wizard disabled - save takes you to node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Most likely you want to enable the wizard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 Group Content entities to Group menus (NOT the node!)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URL field for the Group Content entity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Setting up role for new user when added to the group</a:t>
            </a:r>
            <a:endParaRPr/>
          </a:p>
        </p:txBody>
      </p:sp>
      <p:sp>
        <p:nvSpPr>
          <p:cNvPr id="527" name="Google Shape;527;p84"/>
          <p:cNvSpPr txBox="1"/>
          <p:nvPr>
            <p:ph type="title"/>
          </p:nvPr>
        </p:nvSpPr>
        <p:spPr>
          <a:xfrm>
            <a:off x="311700" y="20145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“2-step wizard” can be confusing to even experienced users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5"/>
          <p:cNvSpPr txBox="1"/>
          <p:nvPr>
            <p:ph idx="1" type="body"/>
          </p:nvPr>
        </p:nvSpPr>
        <p:spPr>
          <a:xfrm>
            <a:off x="311700" y="1391750"/>
            <a:ext cx="87390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No direct support for menus in Group or Group Content - requires </a:t>
            </a:r>
            <a:r>
              <a:rPr lang="en" u="sng">
                <a:solidFill>
                  <a:schemeClr val="hlink"/>
                </a:solidFill>
                <a:hlinkClick r:id="rId3"/>
              </a:rPr>
              <a:t>menu link (field)</a:t>
            </a:r>
            <a:r>
              <a:rPr lang="en">
                <a:solidFill>
                  <a:schemeClr val="dk1"/>
                </a:solidFill>
              </a:rPr>
              <a:t> module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/>
              <a:t>Group content entities support only related entities with integer ids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https://www.drupal.org/project/group/issues/2797793</a:t>
            </a:r>
            <a:r>
              <a:rPr lang="en"/>
              <a:t> - </a:t>
            </a:r>
            <a:r>
              <a:rPr lang="en"/>
              <a:t>Entities identified by strings as group content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/>
              <a:t>Revisions not supported out of the box 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https://www.drupal.org/project/group/issues/2829966</a:t>
            </a:r>
            <a:r>
              <a:rPr lang="en"/>
              <a:t> - Support for revisions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https://www.drupal.org/project/group/issues/3030127</a:t>
            </a:r>
            <a:r>
              <a:rPr lang="en"/>
              <a:t> - Combined support for revisions and related entities with non-integer ids (menus)</a:t>
            </a:r>
            <a:endParaRPr/>
          </a:p>
        </p:txBody>
      </p:sp>
      <p:sp>
        <p:nvSpPr>
          <p:cNvPr id="533" name="Google Shape;533;p85"/>
          <p:cNvSpPr txBox="1"/>
          <p:nvPr>
            <p:ph type="title"/>
          </p:nvPr>
        </p:nvSpPr>
        <p:spPr>
          <a:xfrm>
            <a:off x="311700" y="23890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link, Group menus, revisions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6"/>
          <p:cNvSpPr txBox="1"/>
          <p:nvPr>
            <p:ph type="title"/>
          </p:nvPr>
        </p:nvSpPr>
        <p:spPr>
          <a:xfrm>
            <a:off x="311700" y="182700"/>
            <a:ext cx="8675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Link field allowed menus</a:t>
            </a:r>
            <a:endParaRPr/>
          </a:p>
        </p:txBody>
      </p:sp>
      <p:sp>
        <p:nvSpPr>
          <p:cNvPr id="539" name="Google Shape;539;p86"/>
          <p:cNvSpPr txBox="1"/>
          <p:nvPr>
            <p:ph idx="1" type="body"/>
          </p:nvPr>
        </p:nvSpPr>
        <p:spPr>
          <a:xfrm>
            <a:off x="311700" y="10263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menu plugin for a Group type can be set to: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Automatically create a new menu for new Groups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Automatically create an initial link in new menus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New groups’ menus need to be added to the field as an allowed menu before you can add group_content to 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Menus you don’t want available are in the dropdown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Write a small custom module with a form_alter on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field_menu_link</a:t>
            </a:r>
            <a:r>
              <a:rPr lang="en">
                <a:solidFill>
                  <a:schemeClr val="dk1"/>
                </a:solidFill>
              </a:rPr>
              <a:t> which just sets the default menu as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group-[group_id]-menu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800"/>
              <a:t>and disables the dropdown altogether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7"/>
          <p:cNvSpPr txBox="1"/>
          <p:nvPr>
            <p:ph type="title"/>
          </p:nvPr>
        </p:nvSpPr>
        <p:spPr>
          <a:xfrm>
            <a:off x="311700" y="22015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management and group menus - Group menus disappear after deploying!</a:t>
            </a:r>
            <a:endParaRPr/>
          </a:p>
        </p:txBody>
      </p:sp>
      <p:sp>
        <p:nvSpPr>
          <p:cNvPr id="545" name="Google Shape;545;p87"/>
          <p:cNvSpPr txBox="1"/>
          <p:nvPr>
            <p:ph idx="1" type="body"/>
          </p:nvPr>
        </p:nvSpPr>
        <p:spPr>
          <a:xfrm>
            <a:off x="311700" y="1282750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Group menu plugin - option to auto-create menu for each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Menu_link fields on the group content - available menus need to have group menus available in order to place group content in them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Menus and field settings = configuration entities - when 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drush cex</a:t>
            </a:r>
            <a:r>
              <a:rPr lang="en">
                <a:solidFill>
                  <a:schemeClr val="dk1"/>
                </a:solidFill>
              </a:rPr>
              <a:t> is run in dev/local, menus and fields are exported for deploy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Normally, production environments only run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drush cim</a:t>
            </a:r>
            <a:r>
              <a:rPr lang="en"/>
              <a:t> - missing config (menus built in prod but not on dev) are deleted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Enter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Config Split</a:t>
            </a:r>
            <a:r>
              <a:rPr lang="en"/>
              <a:t> - export specific config (group menus) to a folder before importing new config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Example new process</a:t>
            </a:r>
            <a:br>
              <a:rPr lang="en"/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drush csex menus, drush csex group_menu_link_field, drush cim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8"/>
          <p:cNvSpPr txBox="1"/>
          <p:nvPr>
            <p:ph idx="1" type="body"/>
          </p:nvPr>
        </p:nvSpPr>
        <p:spPr>
          <a:xfrm>
            <a:off x="311700" y="10544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Media browser functionality has no concept of Group context - users see all media site-wide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Write custom module which intercepts Views’ access handler based on your needs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Get user’s groups (gids), only show media which is in the user’s groups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Also consider adding a boolean field (“flag”) on media to flag assets as “global”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1" name="Google Shape;551;p88"/>
          <p:cNvSpPr txBox="1"/>
          <p:nvPr>
            <p:ph type="title"/>
          </p:nvPr>
        </p:nvSpPr>
        <p:spPr>
          <a:xfrm>
            <a:off x="311700" y="276375"/>
            <a:ext cx="86754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browsing - group context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" y="4303"/>
            <a:ext cx="9138285" cy="51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/>
          <p:nvPr>
            <p:ph type="title"/>
          </p:nvPr>
        </p:nvSpPr>
        <p:spPr>
          <a:xfrm>
            <a:off x="311700" y="269300"/>
            <a:ext cx="8675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Multilingual and Content Moderation</a:t>
            </a:r>
            <a:endParaRPr/>
          </a:p>
        </p:txBody>
      </p:sp>
      <p:sp>
        <p:nvSpPr>
          <p:cNvPr id="557" name="Google Shape;557;p89"/>
          <p:cNvSpPr txBox="1"/>
          <p:nvPr>
            <p:ph idx="1" type="body"/>
          </p:nvPr>
        </p:nvSpPr>
        <p:spPr>
          <a:xfrm>
            <a:off x="311700" y="10722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Paragraphs are Entity Reference Revision field (not Entity Reference field)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Nested paragraphs makes this even more complex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Editing a Paragraphs attached to a Group does not trigger a revision to be created (works as expected with Paragraphs on nodes)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Needed patch to get Group to play nicely with Content Moderation</a:t>
            </a:r>
            <a:endParaRPr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https://www.drupal.org/project/group/issues/2906085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Revisions for translated content are not displaying when in a Draft state</a:t>
            </a:r>
            <a:endParaRPr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100">
                <a:solidFill>
                  <a:schemeClr val="dk1"/>
                </a:solidFill>
              </a:rPr>
              <a:t>This is a limitation from Core and the bug is in here: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https://www.drupal.org/project/drupal/issues/3036199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Oddly enough, enabling content moderation solved some issues with translations and entity reference revisions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/>
          <p:nvPr>
            <p:ph idx="1" type="body"/>
          </p:nvPr>
        </p:nvSpPr>
        <p:spPr>
          <a:xfrm>
            <a:off x="311700" y="682300"/>
            <a:ext cx="8520600" cy="399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(In)organic Groups - The D8 Group Module (2018 GovCon)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Group - an alternative to Organic Groups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OS Training, Organizing users using Group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Phase2, Building community sites with Drupal 8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Acquia “module of the week” series - 1/31/17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DrupalEasy StreamCast - D8 Group module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DrupalCon Vienna 2017 - DrupalCon Vienna 2017: Building social websites with Group and Open Social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DrupalCamp St. Louis - Group: an alternative to Organic Groups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Modules unraveled podcast # 158</a:t>
            </a:r>
            <a:r>
              <a:rPr lang="en" sz="1100"/>
              <a:t> (audio)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Setting Up User Groups Is Now Easier Than Ever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Acquia Module of the Week - January 2017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DrupalCon Baltimore: How we develop Organic Groups 8 after 2 years with Elm</a:t>
            </a:r>
            <a:r>
              <a:rPr lang="en" sz="1100"/>
              <a:t> (@video)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5"/>
              </a:rPr>
              <a:t>Taxonomy as Organic Groups</a:t>
            </a:r>
            <a:r>
              <a:rPr lang="en" sz="1100"/>
              <a:t> (video)</a:t>
            </a:r>
            <a:endParaRPr sz="1100"/>
          </a:p>
        </p:txBody>
      </p:sp>
      <p:sp>
        <p:nvSpPr>
          <p:cNvPr id="563" name="Google Shape;563;p90"/>
          <p:cNvSpPr txBox="1"/>
          <p:nvPr>
            <p:ph type="title"/>
          </p:nvPr>
        </p:nvSpPr>
        <p:spPr>
          <a:xfrm>
            <a:off x="311700" y="10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Links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g-mobomo-white-370x210.png" id="568" name="Google Shape;56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476" y="1005550"/>
            <a:ext cx="5313000" cy="30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5-18 at 6.21.06 PM.png" id="569" name="Google Shape;56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900" y="3010421"/>
            <a:ext cx="6652200" cy="4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What is a “microsite”?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What does a microsite need?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Group module basic concepts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Bonus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Basic Group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Demo!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Expected Problems</a:t>
            </a:r>
            <a:endParaRPr/>
          </a:p>
        </p:txBody>
      </p:sp>
      <p:sp>
        <p:nvSpPr>
          <p:cNvPr id="287" name="Google Shape;287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“Microsite”?</a:t>
            </a:r>
            <a:endParaRPr/>
          </a:p>
        </p:txBody>
      </p:sp>
      <p:sp>
        <p:nvSpPr>
          <p:cNvPr id="293" name="Google Shape;293;p55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Overused buzzword or actual useful concept?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page or set of pages dedicated to a specific subject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 or may not be siloed off from the rest of a main site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multiple pages, often has primary or secondary navigation to browse additional pages within that context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USGS Example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00" name="Google Shape;300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“Microsite”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Microsite need?</a:t>
            </a:r>
            <a:endParaRPr/>
          </a:p>
        </p:txBody>
      </p:sp>
      <p:sp>
        <p:nvSpPr>
          <p:cNvPr id="306" name="Google Shape;306;p57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base functionality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/>
          <p:nvPr>
            <p:ph idx="2" type="body"/>
          </p:nvPr>
        </p:nvSpPr>
        <p:spPr>
          <a:xfrm>
            <a:off x="4779625" y="179825"/>
            <a:ext cx="42978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an join, be added to (or be invited to*) a group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Access to a group and its content based on </a:t>
            </a:r>
            <a:r>
              <a:rPr b="1" lang="en"/>
              <a:t>Group type </a:t>
            </a:r>
            <a:r>
              <a:rPr lang="en"/>
              <a:t>roles and permissions (along with Drupal’s)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*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https://www.drupal.org/project/group/issues/2752603</a:t>
            </a:r>
            <a:endParaRPr sz="1200"/>
          </a:p>
        </p:txBody>
      </p:sp>
      <p:sp>
        <p:nvSpPr>
          <p:cNvPr id="312" name="Google Shape;312;p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13" name="Google Shape;313;p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