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56" r:id="rId5"/>
    <p:sldId id="257" r:id="rId6"/>
    <p:sldId id="258" r:id="rId7"/>
    <p:sldId id="259" r:id="rId8"/>
    <p:sldId id="282" r:id="rId9"/>
    <p:sldId id="260" r:id="rId10"/>
    <p:sldId id="261" r:id="rId11"/>
    <p:sldId id="262" r:id="rId12"/>
    <p:sldId id="271" r:id="rId13"/>
    <p:sldId id="272" r:id="rId14"/>
    <p:sldId id="273" r:id="rId15"/>
    <p:sldId id="274" r:id="rId16"/>
    <p:sldId id="275" r:id="rId17"/>
    <p:sldId id="281" r:id="rId18"/>
    <p:sldId id="276" r:id="rId19"/>
    <p:sldId id="277" r:id="rId20"/>
    <p:sldId id="278" r:id="rId21"/>
    <p:sldId id="279" r:id="rId22"/>
    <p:sldId id="280" r:id="rId23"/>
    <p:sldId id="283" r:id="rId24"/>
    <p:sldId id="285" r:id="rId25"/>
    <p:sldId id="284" r:id="rId26"/>
    <p:sldId id="28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AC40E-9FE1-4B76-A708-D164D70FB34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0882E-20FA-4800-902E-C0CF96D82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3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CEFCC-CFC4-44DC-AF3C-2547BE8E1D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2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28F89-DE75-4646-B27B-3C1E64824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3C212-F262-46E2-A7FA-6A0C44C1A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ACBB7-4A0F-4B00-8DFB-09CA11535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EB234-197C-44B1-B2D6-19264843E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2E0FF-F1C8-4D37-8E71-DAD58EA3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5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EA097-CA0F-45D2-96CC-1AB4CDDBA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B09408-AFDB-4F76-9BAF-A52DB83CE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A407D-FD1E-41FC-A2F9-4E6F605AD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BCAE4-C1C7-4674-BEB7-86414338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9FE41-236A-4FBE-85F7-BAFA83BBA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41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A77B55-9149-42B3-8D24-5165D0D01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D6D5A-E22C-490C-998B-36084CC7A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D870E-3666-43FB-B176-824B48B18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E666D-8F95-440C-A14F-CFDD0D9A7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BA0D6-A5A6-425E-ABA4-8C7DA39D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7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CE439-5CE1-45BD-84F3-725A046D9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117D-ABBF-436B-9778-38C859E59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4A02A-51F2-40C0-9263-81BA6B80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93FA-F1A7-481E-AF92-D984A88E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76648-40E3-4AAA-9E83-9E22094CD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4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3F02-ED2A-4A72-9385-C247B3887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E9A78-E85D-4D6F-A851-2CDC82176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802B3-603A-4D4B-9C83-9010A8360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68463-52C7-4282-9FC6-16BC53A1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DF08F-01AD-4D6A-88A0-945D9763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3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FB23C-85C5-4343-B714-5123896FF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BC61B-326C-445F-B526-BE93F987F4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5E24D-87B8-4B43-9232-B5BA54181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28D1C-3885-41CD-B3E7-67C0C2C3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FAC98-7761-42E9-8505-2304A9A11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271C6-5ECA-4200-A436-F715C4C08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0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EA378-3C55-44BE-A315-06B309779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0AB5E-E1D2-4713-970B-B35AB1E8C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B7AF4-3672-4AE6-9D79-45CA31BAA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74E29-A34B-4B6C-AE0D-3C868F9B0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52FA27-7FB0-4EC1-852F-11E4C63EFB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80A810-7B77-4BA6-8B32-5BD434DE2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E66791-E343-43D0-82C6-96508EDA6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3CB8B-8FFA-4FA7-9861-014CA084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5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DF0D0-EF67-448F-B50C-BBDB8AF39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C1ACF2-5352-4C94-B42F-7B478ADC2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C7E91C-8204-495A-8B98-3CB51C5FB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B1B766-6310-4A7B-917A-6760839E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6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03B82A-EE50-4F16-BF15-523EE20E5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0A05F-F48C-4B8E-B8F9-2BF1D102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51656-C38F-45FF-BF35-2876F6CD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0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3B67-1852-4695-912B-59EA5096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F0963-89EE-433D-8A74-C71E1991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877641-6D6C-413C-AA90-4EACCB112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B279E-1976-431A-BEB0-ED9BB9B3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1B2E3D-924B-4D32-B524-846FB41F7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D71D8-6F74-4E6F-87FC-0DE67874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2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1BB93-4CEB-486E-9FEE-4B971993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7C3E66-B3A6-4C6E-BD60-669CC14F0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FBA61-5A8F-4271-A3EE-C6F9A0273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64146-3A4F-4EFF-967B-5B174C562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B1628-2BC9-4D3D-B80F-6DBE5808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AC487-D764-4191-9E62-A6DBA778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8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AF2828-BDE5-4E0B-A2D6-A02F5AFC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661B-8E23-424D-82A4-CEAF99342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E708C-9274-4EFB-BFBB-990C1D774B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C44B0-8D47-4D3D-A8A0-76E9948B68A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D409C-33AE-4C79-9BEA-00C6EB90E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CCA68-6E09-46FC-B6F4-CD02E6563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92C9-2B3A-4DCA-BE8D-B172B7BD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6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8991-C391-4895-8E97-98853C8B8E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New Information Architecture for the NC State Board of Elections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FD232C-ABE4-4024-B2E2-D84CE8CA3A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[Early Draft. Website is currently being built and will go live in August]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25F5B5-F4BE-4A52-848A-EB969A60AEA5}"/>
              </a:ext>
            </a:extLst>
          </p:cNvPr>
          <p:cNvSpPr txBox="1"/>
          <p:nvPr/>
        </p:nvSpPr>
        <p:spPr>
          <a:xfrm>
            <a:off x="6556248" y="4672584"/>
            <a:ext cx="4443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Lois Nilsen</a:t>
            </a:r>
          </a:p>
          <a:p>
            <a:r>
              <a:rPr lang="en-US" dirty="0"/>
              <a:t>Content Strategist and Drupal Product Owner</a:t>
            </a:r>
          </a:p>
          <a:p>
            <a:r>
              <a:rPr lang="en-US" dirty="0"/>
              <a:t>Digital Solutions Section</a:t>
            </a:r>
          </a:p>
          <a:p>
            <a:r>
              <a:rPr lang="en-US" dirty="0"/>
              <a:t>NC Department of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31304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0C65F-C92F-4EBA-8299-346E3F13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Elections Personas and Top Tasks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30485B-35E2-4EC6-BF17-A0B3D02EC8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Types of Site Visitors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6A9717-805C-4AFC-B5FD-AFC81DF641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Voter</a:t>
            </a:r>
          </a:p>
          <a:p>
            <a:r>
              <a:rPr lang="en-US" dirty="0"/>
              <a:t>Candidate</a:t>
            </a:r>
          </a:p>
          <a:p>
            <a:r>
              <a:rPr lang="en-US" dirty="0"/>
              <a:t>Researcher</a:t>
            </a:r>
          </a:p>
          <a:p>
            <a:r>
              <a:rPr lang="en-US" dirty="0"/>
              <a:t>Treasurer of a Political Action Committee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8B5CEC-319D-45CB-ADFD-672D0E90C2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Top Tasks for Voters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963D9-A4AC-40E6-BB1B-2F4F15303FB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Locations and schedules for early voting </a:t>
            </a:r>
          </a:p>
          <a:p>
            <a:r>
              <a:rPr lang="en-US" dirty="0"/>
              <a:t>Location of assigned Election Day voting precinct</a:t>
            </a:r>
          </a:p>
          <a:p>
            <a:r>
              <a:rPr lang="en-US" dirty="0"/>
              <a:t>Find voter registration status</a:t>
            </a:r>
          </a:p>
          <a:p>
            <a:r>
              <a:rPr lang="en-US" dirty="0"/>
              <a:t>Learn options to register to vote</a:t>
            </a:r>
          </a:p>
          <a:p>
            <a:r>
              <a:rPr lang="en-US" dirty="0"/>
              <a:t>Obtain a sample ballot</a:t>
            </a:r>
          </a:p>
          <a:p>
            <a:r>
              <a:rPr lang="en-US" dirty="0"/>
              <a:t>Learn voting options</a:t>
            </a:r>
          </a:p>
        </p:txBody>
      </p:sp>
    </p:spTree>
    <p:extLst>
      <p:ext uri="{BB962C8B-B14F-4D97-AF65-F5344CB8AC3E}">
        <p14:creationId xmlns:p14="http://schemas.microsoft.com/office/powerpoint/2010/main" val="3773556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F983-45A4-412F-BB25-78CEF7C4D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Begin the New Site Map with Online Card Sort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537FCEB-77B8-4E41-B4E3-CC2D2D61A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[Video Demo of Optimal Workshop Card Sorting]</a:t>
            </a:r>
          </a:p>
        </p:txBody>
      </p:sp>
    </p:spTree>
    <p:extLst>
      <p:ext uri="{BB962C8B-B14F-4D97-AF65-F5344CB8AC3E}">
        <p14:creationId xmlns:p14="http://schemas.microsoft.com/office/powerpoint/2010/main" val="3284949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4AAD0-04BC-4FD6-8B45-53C048E3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Sort Results in High Agreement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963864-D42F-4E41-8C19-DA18724D75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1424" y="1290371"/>
            <a:ext cx="6869151" cy="5567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257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A653-2031-44A6-AA7E-15E6E6DB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Sort Results—Little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6F229-CD42-4E39-9A88-59E363D02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[Video Demo of Optimal Workshop Closed Card Sort]</a:t>
            </a:r>
          </a:p>
        </p:txBody>
      </p:sp>
    </p:spTree>
    <p:extLst>
      <p:ext uri="{BB962C8B-B14F-4D97-AF65-F5344CB8AC3E}">
        <p14:creationId xmlns:p14="http://schemas.microsoft.com/office/powerpoint/2010/main" val="2183837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0FB2-E55F-447F-872B-E2E294AE6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EA8D8-590B-4169-996C-A9B14463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Twelve topics, but only 7 fit on the menu</a:t>
            </a:r>
          </a:p>
          <a:p>
            <a:r>
              <a:rPr lang="en-US" dirty="0"/>
              <a:t>Merge and rename discussions with key stakeholders </a:t>
            </a:r>
          </a:p>
        </p:txBody>
      </p:sp>
    </p:spTree>
    <p:extLst>
      <p:ext uri="{BB962C8B-B14F-4D97-AF65-F5344CB8AC3E}">
        <p14:creationId xmlns:p14="http://schemas.microsoft.com/office/powerpoint/2010/main" val="2607977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CE828-8B27-43D6-ABC9-46D4F7028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Result: High Level Site Map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B8AE6-1448-4574-BA7A-9C5772E3FD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Not yet exhaustive of all pages</a:t>
            </a:r>
          </a:p>
          <a:p>
            <a:r>
              <a:rPr lang="en-US" dirty="0"/>
              <a:t>Need to verify with site visitors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DA86463-6DCE-4F7F-8A42-6AA684A9A47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69151" y="1322780"/>
            <a:ext cx="3724507" cy="526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83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AAE02F-B64A-4309-8091-98304839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Test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7CCA82-1C84-43A1-B243-07D349047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[Video Demo of Optimal Workshop Tree Test]</a:t>
            </a:r>
          </a:p>
        </p:txBody>
      </p:sp>
    </p:spTree>
    <p:extLst>
      <p:ext uri="{BB962C8B-B14F-4D97-AF65-F5344CB8AC3E}">
        <p14:creationId xmlns:p14="http://schemas.microsoft.com/office/powerpoint/2010/main" val="2497728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3B3-57BF-4F71-AF29-6F64526BF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Test Data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A55E723-CEA3-47DE-8337-67651FC86A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8029" y="1825625"/>
            <a:ext cx="4916871" cy="467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38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320EC-88B7-4F0E-89D6-123876129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Deeper Dive into Tree Test Data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AE6E60F-CD53-4993-B239-CC77959FA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39306" y="1825625"/>
            <a:ext cx="3514493" cy="4351338"/>
          </a:xfrm>
        </p:spPr>
        <p:txBody>
          <a:bodyPr/>
          <a:lstStyle/>
          <a:p>
            <a:r>
              <a:rPr lang="en-US" dirty="0"/>
              <a:t>Remediate with:</a:t>
            </a:r>
          </a:p>
          <a:p>
            <a:pPr lvl="1"/>
            <a:r>
              <a:rPr lang="en-US" dirty="0"/>
              <a:t>Cross-linking</a:t>
            </a:r>
          </a:p>
          <a:p>
            <a:pPr lvl="1"/>
            <a:r>
              <a:rPr lang="en-US" dirty="0"/>
              <a:t>Changing menu labels</a:t>
            </a:r>
          </a:p>
          <a:p>
            <a:pPr lvl="1"/>
            <a:r>
              <a:rPr lang="en-US" dirty="0"/>
              <a:t>Moving sections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Limitations of Tree Tests</a:t>
            </a:r>
          </a:p>
        </p:txBody>
      </p:sp>
      <p:pic>
        <p:nvPicPr>
          <p:cNvPr id="9" name="Content Placeholder 3">
            <a:extLst>
              <a:ext uri="{FF2B5EF4-FFF2-40B4-BE49-F238E27FC236}">
                <a16:creationId xmlns:a16="http://schemas.microsoft.com/office/drawing/2014/main" id="{087888DD-1EC3-4D16-88AE-7D6AB416C07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4107" y="1541440"/>
            <a:ext cx="6211230" cy="525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31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6D6A4-2C5E-4A04-8FF9-9F7B2E77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Map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9D572-341D-4856-8E8E-430A109BB7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Fill in all sections</a:t>
            </a:r>
          </a:p>
          <a:p>
            <a:r>
              <a:rPr lang="en-US" dirty="0"/>
              <a:t>Coach the agency – Don’t do it for them</a:t>
            </a: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FCA848C-2F41-4718-BBF3-50C7BF3400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2" y="365125"/>
            <a:ext cx="5321467" cy="566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4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9ECB8-0495-46B3-98B3-1EE11C243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78957-4117-479C-8C9E-9AB82C338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to current CMS (DNN) difficult </a:t>
            </a:r>
          </a:p>
          <a:p>
            <a:r>
              <a:rPr lang="en-US"/>
              <a:t>Clunky </a:t>
            </a:r>
            <a:r>
              <a:rPr lang="en-US" dirty="0"/>
              <a:t>integrations with online applications</a:t>
            </a:r>
          </a:p>
          <a:p>
            <a:r>
              <a:rPr lang="en-US" dirty="0"/>
              <a:t>Long blocks of text</a:t>
            </a:r>
          </a:p>
          <a:p>
            <a:r>
              <a:rPr lang="en-US" dirty="0"/>
              <a:t>Site visitors can’t find info </a:t>
            </a:r>
          </a:p>
          <a:p>
            <a:r>
              <a:rPr lang="en-US" dirty="0"/>
              <a:t>Complaints come in that SBE can’t address (candidate signs). Need to educate site visitors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52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7E86F-B936-4772-A6DA-BD727B70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 the Site Map into a Migration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FCF69-2A5A-4D35-811B-56A22714D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774795" cy="4351338"/>
          </a:xfrm>
        </p:spPr>
        <p:txBody>
          <a:bodyPr/>
          <a:lstStyle/>
          <a:p>
            <a:r>
              <a:rPr lang="en-US" dirty="0"/>
              <a:t>Add content types</a:t>
            </a:r>
          </a:p>
          <a:p>
            <a:r>
              <a:rPr lang="en-US" dirty="0"/>
              <a:t>Add pages that will feed content into new pages</a:t>
            </a:r>
          </a:p>
          <a:p>
            <a:r>
              <a:rPr lang="en-US" dirty="0"/>
              <a:t>Designate where new content is needed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AB393E-7620-4540-B115-7F33595EE9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612995" y="1500543"/>
            <a:ext cx="8207298" cy="476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534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E7FE2-8937-4C0E-8C35-D119C39C9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Launch Site Visitor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FCD1D-ACC7-44CC-A7CD-A1405133A1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C0879-4A8C-4598-93F0-A64802497F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71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9A9DA-69CF-4045-A5A5-8755CBF0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7A054-96FA-4965-9473-17FACE16BE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3763B-1F4A-42FF-9C52-1EFB5295CE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8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E4DA18-3AC0-4EE9-9FD6-CC031F4E32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9E9FC00-1FF2-4B31-BF30-4D8A86963C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26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C4F27-11AB-4A1A-B22A-9B2F4FCDC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 Digital Commons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58876-3DA2-408B-9929-5EB6B4643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Run by Digital Solutions in the NC Dept of Information Technology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60 websites</a:t>
            </a:r>
          </a:p>
          <a:p>
            <a:r>
              <a:rPr lang="en-US" dirty="0"/>
              <a:t>Currently migrating to D8</a:t>
            </a:r>
          </a:p>
          <a:p>
            <a:r>
              <a:rPr lang="en-US" dirty="0"/>
              <a:t>Content Types for Government: </a:t>
            </a:r>
          </a:p>
          <a:p>
            <a:pPr lvl="1"/>
            <a:r>
              <a:rPr lang="en-US" dirty="0"/>
              <a:t>Press Release </a:t>
            </a:r>
          </a:p>
          <a:p>
            <a:pPr lvl="1"/>
            <a:r>
              <a:rPr lang="en-US" dirty="0"/>
              <a:t>Data Table </a:t>
            </a:r>
          </a:p>
          <a:p>
            <a:pPr lvl="1"/>
            <a:r>
              <a:rPr lang="en-US" dirty="0"/>
              <a:t>Events</a:t>
            </a:r>
          </a:p>
          <a:p>
            <a:pPr lvl="1"/>
            <a:r>
              <a:rPr lang="en-US" dirty="0"/>
              <a:t>Service Catalog</a:t>
            </a:r>
          </a:p>
        </p:txBody>
      </p:sp>
    </p:spTree>
    <p:extLst>
      <p:ext uri="{BB962C8B-B14F-4D97-AF65-F5344CB8AC3E}">
        <p14:creationId xmlns:p14="http://schemas.microsoft.com/office/powerpoint/2010/main" val="39699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1FF25-32CF-45AA-873C-46223AD0A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Digital Solutions: </a:t>
            </a:r>
            <a:br>
              <a:rPr lang="en-US" dirty="0"/>
            </a:br>
            <a:r>
              <a:rPr lang="en-US" dirty="0"/>
              <a:t>A Digital Agency within NC Government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A43F-4224-4EFF-89E6-1ED8F95D8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Content Strategy Process: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Analyze old site: internal and site visitor surveys, analytics, site crawl</a:t>
            </a:r>
          </a:p>
          <a:p>
            <a:r>
              <a:rPr lang="en-US" dirty="0"/>
              <a:t>Writing for the Web Training</a:t>
            </a:r>
          </a:p>
          <a:p>
            <a:r>
              <a:rPr lang="en-US" dirty="0"/>
              <a:t>Personas and Top Tasks</a:t>
            </a:r>
          </a:p>
          <a:p>
            <a:r>
              <a:rPr lang="en-US" dirty="0"/>
              <a:t>Card Sorting: open then closed</a:t>
            </a:r>
          </a:p>
          <a:p>
            <a:r>
              <a:rPr lang="en-US" dirty="0"/>
              <a:t>Information Architecture</a:t>
            </a:r>
          </a:p>
          <a:p>
            <a:r>
              <a:rPr lang="en-US" dirty="0"/>
              <a:t>Migration Map</a:t>
            </a:r>
          </a:p>
        </p:txBody>
      </p:sp>
    </p:spTree>
    <p:extLst>
      <p:ext uri="{BB962C8B-B14F-4D97-AF65-F5344CB8AC3E}">
        <p14:creationId xmlns:p14="http://schemas.microsoft.com/office/powerpoint/2010/main" val="357699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51E5C-AAA0-4C98-AFE7-7712BF4C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Process Strives to 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145F-6F23-4EF4-A283-503CFBCC2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shared understanding of goals</a:t>
            </a:r>
          </a:p>
          <a:p>
            <a:r>
              <a:rPr lang="en-US" dirty="0"/>
              <a:t>Provide the agency with governance best practices</a:t>
            </a:r>
          </a:p>
          <a:p>
            <a:r>
              <a:rPr lang="en-US" dirty="0"/>
              <a:t>Emphasize stakeholder buy-in throughout</a:t>
            </a:r>
          </a:p>
          <a:p>
            <a:r>
              <a:rPr lang="en-US" dirty="0"/>
              <a:t>Rely on the website owner to do much of the heavy lifting</a:t>
            </a:r>
          </a:p>
        </p:txBody>
      </p:sp>
    </p:spTree>
    <p:extLst>
      <p:ext uri="{BB962C8B-B14F-4D97-AF65-F5344CB8AC3E}">
        <p14:creationId xmlns:p14="http://schemas.microsoft.com/office/powerpoint/2010/main" val="401249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1F4E6-68F6-4882-BC77-97D85BFFA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Bd of Elections Site Visitor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1DC93-FC29-491D-BBA6-F48BE18A4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Site visitors overwhelmingly requested “make information easier to find”</a:t>
            </a:r>
          </a:p>
          <a:p>
            <a:r>
              <a:rPr lang="en-US" dirty="0"/>
              <a:t>Top Tasks from site visitor survey:</a:t>
            </a:r>
          </a:p>
          <a:p>
            <a:pPr lvl="1"/>
            <a:r>
              <a:rPr lang="en-US" dirty="0"/>
              <a:t>Search voter registration status</a:t>
            </a:r>
          </a:p>
          <a:p>
            <a:pPr lvl="1"/>
            <a:r>
              <a:rPr lang="en-US" dirty="0"/>
              <a:t>Learn how to vote absentee by mail</a:t>
            </a:r>
          </a:p>
          <a:p>
            <a:pPr lvl="1"/>
            <a:r>
              <a:rPr lang="en-US" dirty="0"/>
              <a:t>Find a sample ballot for an upcoming election</a:t>
            </a:r>
          </a:p>
          <a:p>
            <a:pPr lvl="1"/>
            <a:r>
              <a:rPr lang="en-US" dirty="0"/>
              <a:t>Examine election results</a:t>
            </a:r>
          </a:p>
          <a:p>
            <a:pPr lvl="1"/>
            <a:r>
              <a:rPr lang="en-US" dirty="0"/>
              <a:t>Find when and where to vote</a:t>
            </a:r>
          </a:p>
          <a:p>
            <a:pPr lvl="1"/>
            <a:r>
              <a:rPr lang="en-US" dirty="0"/>
              <a:t>Download forms</a:t>
            </a:r>
          </a:p>
        </p:txBody>
      </p:sp>
    </p:spTree>
    <p:extLst>
      <p:ext uri="{BB962C8B-B14F-4D97-AF65-F5344CB8AC3E}">
        <p14:creationId xmlns:p14="http://schemas.microsoft.com/office/powerpoint/2010/main" val="28280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155C0-9F42-43DB-A51B-FCEDA2AF3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Bd of Elections Stakeholder Survey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B959F-E611-4C2F-9165-FA082C8E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“Website helps to provide transparency and improve confidence in our elections.”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“Voters are going to be looking for transparency, honesty and what is the NCSBE going to do to secure their vote and safety.”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“Foremost, voters in NC should be able to easily gather information on their voting status, including registration and sample ballots.”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“Ease of access to public data should be the first objective for the website.”</a:t>
            </a:r>
          </a:p>
        </p:txBody>
      </p:sp>
    </p:spTree>
    <p:extLst>
      <p:ext uri="{BB962C8B-B14F-4D97-AF65-F5344CB8AC3E}">
        <p14:creationId xmlns:p14="http://schemas.microsoft.com/office/powerpoint/2010/main" val="1038767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773D1-8427-4EFE-AFB1-E27BC69A8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Crawl of Existing Bd of Elections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6515-29EF-47EB-945E-16EB41F4F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site map </a:t>
            </a:r>
          </a:p>
          <a:p>
            <a:pPr lvl="1"/>
            <a:r>
              <a:rPr lang="en-US" sz="2800" dirty="0"/>
              <a:t>Is it organized?</a:t>
            </a:r>
          </a:p>
          <a:p>
            <a:pPr lvl="1"/>
            <a:r>
              <a:rPr lang="en-US" sz="2800" dirty="0"/>
              <a:t>Is it logical?</a:t>
            </a:r>
          </a:p>
          <a:p>
            <a:pPr lvl="1"/>
            <a:r>
              <a:rPr lang="en-US" sz="2800" dirty="0"/>
              <a:t>How much ROT? </a:t>
            </a:r>
          </a:p>
          <a:p>
            <a:pPr lvl="1"/>
            <a:r>
              <a:rPr lang="en-US" sz="2800" dirty="0"/>
              <a:t>Agency IDs pages that will migrate</a:t>
            </a:r>
          </a:p>
          <a:p>
            <a:r>
              <a:rPr lang="en-US" dirty="0"/>
              <a:t>Title Tags and Meta Descriptions</a:t>
            </a:r>
          </a:p>
          <a:p>
            <a:r>
              <a:rPr lang="en-US" dirty="0"/>
              <a:t>Images and their Alt Text</a:t>
            </a:r>
          </a:p>
        </p:txBody>
      </p:sp>
    </p:spTree>
    <p:extLst>
      <p:ext uri="{BB962C8B-B14F-4D97-AF65-F5344CB8AC3E}">
        <p14:creationId xmlns:p14="http://schemas.microsoft.com/office/powerpoint/2010/main" val="928419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Writing for the Web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Write for Site Visitors</a:t>
            </a:r>
          </a:p>
          <a:p>
            <a:r>
              <a:rPr lang="en-US" sz="3600" dirty="0"/>
              <a:t>Be </a:t>
            </a:r>
            <a:r>
              <a:rPr lang="en-US" sz="3600" strike="sngStrike" dirty="0"/>
              <a:t>as</a:t>
            </a:r>
            <a:r>
              <a:rPr lang="en-US" sz="3600" dirty="0"/>
              <a:t> Brief </a:t>
            </a:r>
            <a:r>
              <a:rPr lang="en-US" sz="3600" strike="sngStrike" dirty="0"/>
              <a:t>as Possible</a:t>
            </a:r>
          </a:p>
          <a:p>
            <a:r>
              <a:rPr lang="en-US" sz="3600" dirty="0"/>
              <a:t>Chunk Information </a:t>
            </a:r>
          </a:p>
          <a:p>
            <a:r>
              <a:rPr lang="en-US" sz="3600" dirty="0"/>
              <a:t>Make Link Text Meaningful</a:t>
            </a:r>
          </a:p>
          <a:p>
            <a:r>
              <a:rPr lang="en-US" sz="3600" dirty="0"/>
              <a:t>About PDFs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56F47-6A38-4907-B1B1-0027FF162C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600" dirty="0"/>
              <a:t>Emphasis</a:t>
            </a:r>
          </a:p>
          <a:p>
            <a:r>
              <a:rPr lang="en-US" sz="3600" dirty="0"/>
              <a:t>When to use tables</a:t>
            </a:r>
          </a:p>
          <a:p>
            <a:r>
              <a:rPr lang="en-US" sz="3600" dirty="0"/>
              <a:t>When and how to use FAQs</a:t>
            </a:r>
          </a:p>
          <a:p>
            <a:r>
              <a:rPr lang="en-US" sz="3600" dirty="0"/>
              <a:t>Effective parent pages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4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29"/>
    </mc:Choice>
    <mc:Fallback xmlns="">
      <p:transition spd="slow" advTm="41829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DCB59779E5F749A72DB171B0F22693" ma:contentTypeVersion="13" ma:contentTypeDescription="Create a new document." ma:contentTypeScope="" ma:versionID="4f70b940a3910b887449506ac44b2acc">
  <xsd:schema xmlns:xsd="http://www.w3.org/2001/XMLSchema" xmlns:xs="http://www.w3.org/2001/XMLSchema" xmlns:p="http://schemas.microsoft.com/office/2006/metadata/properties" xmlns:ns3="6b6d2364-2d7f-4903-ba87-500ada5e68a9" xmlns:ns4="dee9c82b-dece-4132-863c-b560aa383959" targetNamespace="http://schemas.microsoft.com/office/2006/metadata/properties" ma:root="true" ma:fieldsID="93df5a6fa097684ca8fad36dde0c257a" ns3:_="" ns4:_="">
    <xsd:import namespace="6b6d2364-2d7f-4903-ba87-500ada5e68a9"/>
    <xsd:import namespace="dee9c82b-dece-4132-863c-b560aa38395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d2364-2d7f-4903-ba87-500ada5e68a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9c82b-dece-4132-863c-b560aa3839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3A13D1-03C0-479A-8189-3F3846735069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dee9c82b-dece-4132-863c-b560aa383959"/>
    <ds:schemaRef ds:uri="6b6d2364-2d7f-4903-ba87-500ada5e68a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8F35F64-E017-4B0E-A4CE-DC1838E2E3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F0839-9B37-47BB-A101-6A11AA7D73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6d2364-2d7f-4903-ba87-500ada5e68a9"/>
    <ds:schemaRef ds:uri="dee9c82b-dece-4132-863c-b560aa3839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632</Words>
  <Application>Microsoft Office PowerPoint</Application>
  <PresentationFormat>Widescreen</PresentationFormat>
  <Paragraphs>117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A New Information Architecture for the NC State Board of Elections</vt:lpstr>
      <vt:lpstr>Existing Site</vt:lpstr>
      <vt:lpstr>NC Digital Commons Program</vt:lpstr>
      <vt:lpstr>Office of Digital Solutions:  A Digital Agency within NC Government</vt:lpstr>
      <vt:lpstr>Our Process Strives to … </vt:lpstr>
      <vt:lpstr>Analysis: Bd of Elections Site Visitor Survey</vt:lpstr>
      <vt:lpstr>Analysis: Bd of Elections Stakeholder Survey </vt:lpstr>
      <vt:lpstr>Analysis: Crawl of Existing Bd of Elections Site</vt:lpstr>
      <vt:lpstr>Writing for the Web Training</vt:lpstr>
      <vt:lpstr>Elections Personas and Top Tasks</vt:lpstr>
      <vt:lpstr>Begin the New Site Map with Online Card Sort</vt:lpstr>
      <vt:lpstr>Card Sort Results in High Agreement</vt:lpstr>
      <vt:lpstr>Card Sort Results—Little Agreement</vt:lpstr>
      <vt:lpstr>Difficult Discussion</vt:lpstr>
      <vt:lpstr>Result: High Level Site Map</vt:lpstr>
      <vt:lpstr>Tree Test</vt:lpstr>
      <vt:lpstr>Tree Test Data</vt:lpstr>
      <vt:lpstr>Deeper Dive into Tree Test Data</vt:lpstr>
      <vt:lpstr>Site Map</vt:lpstr>
      <vt:lpstr>Turn the Site Map into a Migration Map</vt:lpstr>
      <vt:lpstr>Post Launch Site Visitor Survey</vt:lpstr>
      <vt:lpstr>Lessons Learned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Information Architecture for the NC State Board of Elections</dc:title>
  <dc:creator>Nilsen, Lois J</dc:creator>
  <cp:lastModifiedBy>Nilsen, Lois J</cp:lastModifiedBy>
  <cp:revision>4</cp:revision>
  <dcterms:created xsi:type="dcterms:W3CDTF">2020-06-04T16:23:34Z</dcterms:created>
  <dcterms:modified xsi:type="dcterms:W3CDTF">2020-06-12T20:15:42Z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0x010100DADCB59779E5F749A72DB171B0F22693</vt:lpwstr>
  </property>
</Properties>
</file>