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5" r:id="rId5"/>
    <p:sldMasterId id="2147483712" r:id="rId6"/>
    <p:sldMasterId id="2147483724" r:id="rId7"/>
    <p:sldMasterId id="2147483679" r:id="rId8"/>
    <p:sldMasterId id="2147483691" r:id="rId9"/>
  </p:sldMasterIdLst>
  <p:notesMasterIdLst>
    <p:notesMasterId r:id="rId41"/>
  </p:notesMasterIdLst>
  <p:sldIdLst>
    <p:sldId id="258" r:id="rId10"/>
    <p:sldId id="350" r:id="rId11"/>
    <p:sldId id="349" r:id="rId12"/>
    <p:sldId id="269" r:id="rId13"/>
    <p:sldId id="344" r:id="rId14"/>
    <p:sldId id="323" r:id="rId15"/>
    <p:sldId id="324" r:id="rId16"/>
    <p:sldId id="325" r:id="rId17"/>
    <p:sldId id="286" r:id="rId18"/>
    <p:sldId id="364" r:id="rId19"/>
    <p:sldId id="326" r:id="rId20"/>
    <p:sldId id="321" r:id="rId21"/>
    <p:sldId id="338" r:id="rId22"/>
    <p:sldId id="346" r:id="rId23"/>
    <p:sldId id="358" r:id="rId24"/>
    <p:sldId id="340" r:id="rId25"/>
    <p:sldId id="339" r:id="rId26"/>
    <p:sldId id="357" r:id="rId27"/>
    <p:sldId id="352" r:id="rId28"/>
    <p:sldId id="362" r:id="rId29"/>
    <p:sldId id="351" r:id="rId30"/>
    <p:sldId id="355" r:id="rId31"/>
    <p:sldId id="354" r:id="rId32"/>
    <p:sldId id="353" r:id="rId33"/>
    <p:sldId id="366" r:id="rId34"/>
    <p:sldId id="363" r:id="rId35"/>
    <p:sldId id="367" r:id="rId36"/>
    <p:sldId id="298" r:id="rId37"/>
    <p:sldId id="360" r:id="rId38"/>
    <p:sldId id="361" r:id="rId39"/>
    <p:sldId id="36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3F6"/>
    <a:srgbClr val="EEFBFC"/>
    <a:srgbClr val="7DDDFF"/>
    <a:srgbClr val="ACDBEE"/>
    <a:srgbClr val="DCF7FA"/>
    <a:srgbClr val="D4ECF6"/>
    <a:srgbClr val="62DBE4"/>
    <a:srgbClr val="D6EDF6"/>
    <a:srgbClr val="5DCAE9"/>
    <a:srgbClr val="01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96" autoAdjust="0"/>
    <p:restoredTop sz="65690" autoAdjust="0"/>
  </p:normalViewPr>
  <p:slideViewPr>
    <p:cSldViewPr snapToGrid="0">
      <p:cViewPr>
        <p:scale>
          <a:sx n="60" d="100"/>
          <a:sy n="60" d="100"/>
        </p:scale>
        <p:origin x="1191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93243-134F-4D72-BCE7-4B09EBF5B37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832B9-0970-424C-8753-6C44974A7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0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8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7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4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3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2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9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2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9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6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0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3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3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60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24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15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4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8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0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7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0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4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832B9-0970-424C-8753-6C44974A78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3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xtern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4"/>
            <a:ext cx="6770430" cy="3332997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 i="0" cap="all" spc="1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222572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3139" y="1407444"/>
            <a:ext cx="6770430" cy="3332997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None/>
              <a:defRPr sz="1600" i="1" cap="none" spc="0" baseline="0">
                <a:latin typeface="Georgia" charset="0"/>
                <a:ea typeface="Georgia" charset="0"/>
                <a:cs typeface="Georgia" charset="0"/>
              </a:defRPr>
            </a:lvl1pPr>
            <a:lvl2pPr marL="57150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cap="all" spc="1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/>
              <a:t>Section goes here</a:t>
            </a:r>
          </a:p>
          <a:p>
            <a:pPr lvl="1"/>
            <a:r>
              <a:rPr lang="en-US" dirty="0"/>
              <a:t>Mini topic goes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74089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782889" y="1557119"/>
            <a:ext cx="6770680" cy="877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</a:defRPr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dirty="0"/>
              <a:t>For more information about XXX, contact…</a:t>
            </a:r>
          </a:p>
          <a:p>
            <a:pPr lvl="0"/>
            <a:endParaRPr lang="en-US" dirty="0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782890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82889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588499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8394108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10199718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82889" y="5984315"/>
            <a:ext cx="6770679" cy="399023"/>
          </a:xfrm>
        </p:spPr>
        <p:txBody>
          <a:bodyPr/>
          <a:lstStyle>
            <a:lvl1pPr marL="0" indent="0">
              <a:buNone/>
              <a:defRPr b="1" i="0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BOOZALLEN.COM/CAPABILITY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588498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394107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199718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72376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sidebar char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365759" y="1"/>
            <a:ext cx="386522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6648" y="1117600"/>
            <a:ext cx="2907348" cy="1418711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7388" y="2748288"/>
            <a:ext cx="2906712" cy="1315711"/>
          </a:xfrm>
        </p:spPr>
        <p:txBody>
          <a:bodyPr>
            <a:noAutofit/>
          </a:bodyPr>
          <a:lstStyle>
            <a:lvl1pPr marL="0" indent="0">
              <a:buNone/>
              <a:defRPr b="1" i="0" cap="all" spc="100" baseline="0">
                <a:solidFill>
                  <a:schemeClr val="tx1"/>
                </a:solidFill>
                <a:latin typeface="+mn-lt"/>
              </a:defRPr>
            </a:lvl1pPr>
            <a:lvl2pPr marL="15875" indent="0">
              <a:buNone/>
              <a:tabLst/>
              <a:defRPr cap="none" spc="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Level 1 text goes here to explain the charts or infographics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82890" y="5876734"/>
            <a:ext cx="6772118" cy="414338"/>
          </a:xfrm>
        </p:spPr>
        <p:txBody>
          <a:bodyPr anchor="b">
            <a:noAutofit/>
          </a:bodyPr>
          <a:lstStyle>
            <a:lvl1pPr marL="0" indent="0">
              <a:buNone/>
              <a:defRPr lang="en-US" sz="8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29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4782889" y="3175000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0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4782889" y="461726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1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8297357" y="3175000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2" name="Chart Placeholder 12"/>
          <p:cNvSpPr>
            <a:spLocks noGrp="1"/>
          </p:cNvSpPr>
          <p:nvPr>
            <p:ph type="chart" sz="quarter" idx="21"/>
          </p:nvPr>
        </p:nvSpPr>
        <p:spPr>
          <a:xfrm>
            <a:off x="8297357" y="461726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70961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sidebar 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365759" y="1"/>
            <a:ext cx="386522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6648" y="1117600"/>
            <a:ext cx="2907348" cy="1418711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7388" y="2748288"/>
            <a:ext cx="2906712" cy="1315711"/>
          </a:xfrm>
        </p:spPr>
        <p:txBody>
          <a:bodyPr>
            <a:noAutofit/>
          </a:bodyPr>
          <a:lstStyle>
            <a:lvl1pPr marL="0" indent="0">
              <a:buNone/>
              <a:defRPr b="1" i="0" cap="all" spc="100" baseline="0">
                <a:solidFill>
                  <a:schemeClr val="tx1"/>
                </a:solidFill>
                <a:latin typeface="+mn-lt"/>
              </a:defRPr>
            </a:lvl1pPr>
            <a:lvl2pPr marL="15875" indent="0">
              <a:buNone/>
              <a:tabLst/>
              <a:defRPr cap="none" spc="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Level 1 text goes here to explain the charts or infographics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68075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ull quote Osw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82888" y="629400"/>
            <a:ext cx="6770679" cy="535677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cap="all" spc="100" baseline="0">
                <a:solidFill>
                  <a:schemeClr val="tx1"/>
                </a:solidFill>
                <a:latin typeface="Oswald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 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71906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Pull Quote Georgia Ital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82890" y="638827"/>
            <a:ext cx="6770678" cy="535677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spc="200" baseline="0">
                <a:solidFill>
                  <a:schemeClr val="accent3"/>
                </a:solidFill>
                <a:latin typeface="Oswald" panose="02000503000000000000" pitchFamily="2" charset="0"/>
              </a:defRPr>
            </a:lvl1pPr>
            <a:lvl2pPr>
              <a:spcAft>
                <a:spcPts val="600"/>
              </a:spcAft>
              <a:defRPr sz="2000" b="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FontTx/>
              <a:buNone/>
              <a:defRPr sz="1000" i="0" spc="150" baseline="0">
                <a:solidFill>
                  <a:schemeClr val="tx1"/>
                </a:solidFill>
                <a:latin typeface="Oswald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 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23041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34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n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550" y="837561"/>
            <a:ext cx="3898900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>
                <a:solidFill>
                  <a:schemeClr val="bg1"/>
                </a:solidFill>
              </a:rPr>
              <a:t>Booz Allen Hamilton internal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1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6550" y="837561"/>
            <a:ext cx="3898900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>
                <a:solidFill>
                  <a:schemeClr val="bg1"/>
                </a:solidFill>
              </a:rPr>
              <a:t>Booz Allen Hamilton internal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rict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6550" y="837561"/>
            <a:ext cx="3898900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>
                <a:solidFill>
                  <a:schemeClr val="bg1"/>
                </a:solidFill>
              </a:rPr>
              <a:t>Booz Allen Hamilton </a:t>
            </a:r>
            <a:r>
              <a:rPr lang="en-US" sz="750" cap="all" spc="100">
                <a:solidFill>
                  <a:srgbClr val="F7A81B"/>
                </a:solidFill>
              </a:rPr>
              <a:t>restricted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6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9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>
          <a:gsLst>
            <a:gs pos="16000">
              <a:schemeClr val="accent2"/>
            </a:gs>
            <a:gs pos="74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>
      <p:ext uri="{BB962C8B-B14F-4D97-AF65-F5344CB8AC3E}">
        <p14:creationId xmlns:p14="http://schemas.microsoft.com/office/powerpoint/2010/main" val="3270993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3138" y="1407445"/>
            <a:ext cx="6770687" cy="4705350"/>
          </a:xfrm>
        </p:spPr>
        <p:txBody>
          <a:bodyPr/>
          <a:lstStyle>
            <a:lvl2pPr>
              <a:spcAft>
                <a:spcPts val="0"/>
              </a:spcAft>
              <a:defRPr/>
            </a:lvl2pPr>
            <a:lvl5pPr>
              <a:defRPr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4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3139" y="1407445"/>
            <a:ext cx="3302082" cy="4705350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8257839" y="1407445"/>
            <a:ext cx="3302082" cy="4705350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67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5"/>
            <a:ext cx="6770430" cy="349166"/>
          </a:xfrm>
        </p:spPr>
        <p:txBody>
          <a:bodyPr/>
          <a:lstStyle>
            <a:lvl1pPr marL="0" indent="0">
              <a:buNone/>
              <a:defRPr sz="12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5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and 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5"/>
            <a:ext cx="6770430" cy="349166"/>
          </a:xfrm>
        </p:spPr>
        <p:txBody>
          <a:bodyPr/>
          <a:lstStyle>
            <a:lvl1pPr marL="0" indent="0">
              <a:buNone/>
              <a:defRPr sz="12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782478" y="2780284"/>
            <a:ext cx="3385751" cy="277356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8192531" y="2780285"/>
            <a:ext cx="3361864" cy="277356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97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4"/>
            <a:ext cx="6770430" cy="3332997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 i="0" cap="all" spc="100" baseline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6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3139" y="1407444"/>
            <a:ext cx="6770430" cy="3332997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600"/>
              </a:spcBef>
              <a:spcAft>
                <a:spcPts val="1200"/>
              </a:spcAft>
              <a:buNone/>
              <a:defRPr sz="1600" i="1" cap="none" spc="0" baseline="0">
                <a:latin typeface="Georgia" charset="0"/>
                <a:ea typeface="Georgia" charset="0"/>
                <a:cs typeface="Georgia" charset="0"/>
              </a:defRPr>
            </a:lvl1pPr>
            <a:lvl2pPr marL="57150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cap="all" spc="1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</a:lstStyle>
          <a:p>
            <a:pPr lvl="0"/>
            <a:r>
              <a:rPr lang="en-US" dirty="0"/>
              <a:t>Section goes here</a:t>
            </a:r>
          </a:p>
          <a:p>
            <a:pPr lvl="1"/>
            <a:r>
              <a:rPr lang="en-US" dirty="0"/>
              <a:t>Mini topic goes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trict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550" y="837561"/>
            <a:ext cx="3898900" cy="207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cap="all" spc="100">
                <a:solidFill>
                  <a:schemeClr val="bg1"/>
                </a:solidFill>
              </a:rPr>
              <a:t>Booz Allen Hamilton </a:t>
            </a:r>
            <a:r>
              <a:rPr lang="en-US" sz="750" cap="all" spc="100">
                <a:solidFill>
                  <a:srgbClr val="F7A81B"/>
                </a:solidFill>
              </a:rPr>
              <a:t>restricted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40" y="6605330"/>
            <a:ext cx="3512820" cy="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0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782889" y="1557119"/>
            <a:ext cx="6770680" cy="877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cap="none" spc="0" baseline="0">
                <a:solidFill>
                  <a:schemeClr val="tx1"/>
                </a:solidFill>
              </a:defRPr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dirty="0"/>
              <a:t>For more information about XXX, contact…</a:t>
            </a:r>
          </a:p>
          <a:p>
            <a:pPr lvl="0"/>
            <a:endParaRPr lang="en-US" dirty="0"/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782890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782889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6588499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8394108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20"/>
          </p:nvPr>
        </p:nvSpPr>
        <p:spPr>
          <a:xfrm>
            <a:off x="10199718" y="2599262"/>
            <a:ext cx="1395000" cy="133288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82889" y="5984315"/>
            <a:ext cx="6770679" cy="399023"/>
          </a:xfrm>
        </p:spPr>
        <p:txBody>
          <a:bodyPr/>
          <a:lstStyle>
            <a:lvl1pPr marL="0" indent="0">
              <a:buNone/>
              <a:defRPr b="1" i="0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BOOZALLEN.COM/CAPABILITY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588498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8394107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199718" y="4097050"/>
            <a:ext cx="1395001" cy="1429719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400"/>
              </a:spcAft>
              <a:buNone/>
              <a:defRPr sz="1200" b="1" i="0" cap="none" baseline="0">
                <a:solidFill>
                  <a:schemeClr val="tx2"/>
                </a:solidFill>
                <a:latin typeface="+mn-lt"/>
              </a:defRPr>
            </a:lvl1pPr>
            <a:lvl2pPr marL="11113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US" dirty="0"/>
              <a:t>FIRST LASTNAME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Title Second Level</a:t>
            </a:r>
          </a:p>
          <a:p>
            <a:pPr lvl="1"/>
            <a:r>
              <a:rPr lang="en-US" dirty="0"/>
              <a:t>Email Second Level</a:t>
            </a:r>
          </a:p>
          <a:p>
            <a:pPr lvl="1"/>
            <a:r>
              <a:rPr lang="en-US" dirty="0"/>
              <a:t>Phone Second Level</a:t>
            </a:r>
          </a:p>
          <a:p>
            <a:pPr lvl="1"/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5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bar char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 flipH="1">
            <a:off x="365759" y="1"/>
            <a:ext cx="386522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6648" y="1117600"/>
            <a:ext cx="2907348" cy="1418711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7388" y="2748288"/>
            <a:ext cx="2906712" cy="1315711"/>
          </a:xfrm>
        </p:spPr>
        <p:txBody>
          <a:bodyPr>
            <a:noAutofit/>
          </a:bodyPr>
          <a:lstStyle>
            <a:lvl1pPr marL="0" indent="0">
              <a:buNone/>
              <a:defRPr b="1" i="0" cap="all" spc="100" baseline="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tabLst/>
              <a:defRPr cap="none" spc="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Level 1 text goes here to explain the charts or infographics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82890" y="5876734"/>
            <a:ext cx="6772118" cy="414338"/>
          </a:xfrm>
        </p:spPr>
        <p:txBody>
          <a:bodyPr anchor="b">
            <a:noAutofit/>
          </a:bodyPr>
          <a:lstStyle>
            <a:lvl1pPr marL="0" indent="0">
              <a:buNone/>
              <a:defRPr lang="en-US" sz="800" b="0" i="1" kern="1200" cap="none" spc="0" baseline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/>
              <a:t>Level 5 is a footnote or a place for source information.</a:t>
            </a:r>
          </a:p>
        </p:txBody>
      </p:sp>
      <p:sp>
        <p:nvSpPr>
          <p:cNvPr id="29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4782889" y="3175000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0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4782889" y="461726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1" name="Chart Placeholder 12"/>
          <p:cNvSpPr>
            <a:spLocks noGrp="1"/>
          </p:cNvSpPr>
          <p:nvPr>
            <p:ph type="chart" sz="quarter" idx="20"/>
          </p:nvPr>
        </p:nvSpPr>
        <p:spPr>
          <a:xfrm>
            <a:off x="8297357" y="3175000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2" name="Chart Placeholder 12"/>
          <p:cNvSpPr>
            <a:spLocks noGrp="1"/>
          </p:cNvSpPr>
          <p:nvPr>
            <p:ph type="chart" sz="quarter" idx="21"/>
          </p:nvPr>
        </p:nvSpPr>
        <p:spPr>
          <a:xfrm>
            <a:off x="8297357" y="461726"/>
            <a:ext cx="3256211" cy="247664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8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debar 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 flipH="1">
            <a:off x="365759" y="1"/>
            <a:ext cx="386522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6648" y="1117600"/>
            <a:ext cx="2907348" cy="1418711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7388" y="2748288"/>
            <a:ext cx="2906712" cy="1315711"/>
          </a:xfrm>
        </p:spPr>
        <p:txBody>
          <a:bodyPr>
            <a:noAutofit/>
          </a:bodyPr>
          <a:lstStyle>
            <a:lvl1pPr marL="0" indent="0">
              <a:buNone/>
              <a:defRPr b="1" i="0" cap="all" spc="100" baseline="0">
                <a:solidFill>
                  <a:schemeClr val="tx1"/>
                </a:solidFill>
                <a:latin typeface="+mn-lt"/>
              </a:defRPr>
            </a:lvl1pPr>
            <a:lvl2pPr marL="15875" indent="0">
              <a:buNone/>
              <a:tabLst/>
              <a:defRPr cap="none" spc="0" baseline="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Level 1 text goes here to explain the charts or infographics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5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ull quote Osw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82888" y="629400"/>
            <a:ext cx="6770679" cy="535677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cap="all" spc="100" baseline="0">
                <a:solidFill>
                  <a:schemeClr val="tx1"/>
                </a:solidFill>
                <a:latin typeface="Oswald" panose="02000503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 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64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ull Quote Georgia Ital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82890" y="638827"/>
            <a:ext cx="6770678" cy="535677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spc="200" baseline="0">
                <a:solidFill>
                  <a:schemeClr val="accent3"/>
                </a:solidFill>
                <a:latin typeface="Oswald" panose="02000503000000000000" pitchFamily="2" charset="0"/>
              </a:defRPr>
            </a:lvl1pPr>
            <a:lvl2pPr>
              <a:spcAft>
                <a:spcPts val="600"/>
              </a:spcAft>
              <a:defRPr sz="2000" b="0" i="1" cap="none" spc="0" baseline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FontTx/>
              <a:buNone/>
              <a:defRPr sz="1000" i="0" spc="150" baseline="0">
                <a:solidFill>
                  <a:schemeClr val="tx1"/>
                </a:solidFill>
                <a:latin typeface="Oswald" panose="02000503000000000000" pitchFamily="2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 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45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scree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45168" y="0"/>
            <a:ext cx="11746832" cy="614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179" y="3268988"/>
            <a:ext cx="10723390" cy="981308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0179" y="6400451"/>
            <a:ext cx="5345353" cy="457549"/>
          </a:xfrm>
        </p:spPr>
        <p:txBody>
          <a:bodyPr/>
          <a:lstStyle/>
          <a:p>
            <a:r>
              <a:rPr lang="en-US"/>
              <a:t>#BoozAllen #Drupal4Gov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837" y="4255571"/>
            <a:ext cx="10723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4453128"/>
            <a:ext cx="10714266" cy="1143000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400" b="1" i="0" cap="all" spc="150" baseline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5861" y="6148137"/>
            <a:ext cx="11171582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5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69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57668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21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41088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243974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27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aphic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3835400"/>
            <a:ext cx="10715625" cy="2349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8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brande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9775"/>
            <a:ext cx="12192000" cy="5587919"/>
          </a:xfrm>
          <a:prstGeom prst="rect">
            <a:avLst/>
          </a:prstGeom>
          <a:gradFill flip="none" rotWithShape="1">
            <a:gsLst>
              <a:gs pos="16000">
                <a:schemeClr val="accent2"/>
              </a:gs>
              <a:gs pos="74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6550" y="839775"/>
            <a:ext cx="3898900" cy="5588013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2" y="1381381"/>
            <a:ext cx="7227067" cy="23876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000" spc="300" baseline="0">
                <a:solidFill>
                  <a:schemeClr val="bg1"/>
                </a:solidFill>
              </a:defRPr>
            </a:lvl1pPr>
          </a:lstStyle>
          <a:p>
            <a:r>
              <a:rPr lang="en-US" sz="7000" spc="300" dirty="0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1" y="4296129"/>
            <a:ext cx="7227067" cy="628248"/>
          </a:xfrm>
        </p:spPr>
        <p:txBody>
          <a:bodyPr>
            <a:normAutofit/>
          </a:bodyPr>
          <a:lstStyle>
            <a:lvl1pPr marL="0" indent="0" algn="l">
              <a:buNone/>
              <a:defRPr sz="1400" b="0" i="1" cap="none" spc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1" y="5928912"/>
            <a:ext cx="5010151" cy="346075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Month Year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8" y="343179"/>
            <a:ext cx="1764792" cy="19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abl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3835400"/>
            <a:ext cx="10715625" cy="24003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8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1610772"/>
            <a:ext cx="6388100" cy="461222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09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838200" y="1611313"/>
            <a:ext cx="6400800" cy="46116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6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37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sz="1600"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headline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43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lue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cap="all" spc="100" baseline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4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1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8" y="377825"/>
            <a:ext cx="6770430" cy="5824538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27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9" y="377825"/>
            <a:ext cx="6770430" cy="5824538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 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10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scree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45168" y="0"/>
            <a:ext cx="11746832" cy="614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179" y="3268988"/>
            <a:ext cx="10723390" cy="981308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0179" y="6400451"/>
            <a:ext cx="5345353" cy="457549"/>
          </a:xfrm>
        </p:spPr>
        <p:txBody>
          <a:bodyPr/>
          <a:lstStyle/>
          <a:p>
            <a:r>
              <a:rPr lang="en-US"/>
              <a:t>#BoozAllen #Drupal4Gov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837" y="4255571"/>
            <a:ext cx="10723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4453128"/>
            <a:ext cx="10714266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400" b="1" i="0" cap="all" spc="150" baseline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75861" y="6148137"/>
            <a:ext cx="11171582" cy="70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6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gradFill>
          <a:gsLst>
            <a:gs pos="16000">
              <a:schemeClr val="accent2"/>
            </a:gs>
            <a:gs pos="74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6184" y="0"/>
            <a:ext cx="11436349" cy="6874859"/>
          </a:xfrm>
        </p:spPr>
        <p:txBody>
          <a:bodyPr anchor="ctr"/>
          <a:lstStyle>
            <a:lvl1pPr marL="0" indent="0" algn="ctr">
              <a:buNone/>
              <a:defRPr sz="6000" b="0" i="0" cap="all" spc="200" baseline="0">
                <a:solidFill>
                  <a:schemeClr val="bg1"/>
                </a:solidFill>
                <a:latin typeface="Oswald"/>
              </a:defRPr>
            </a:lvl1pPr>
            <a:lvl2pPr algn="ctr">
              <a:defRPr sz="1800" i="0" spc="100" baseline="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DIVIDER HEADING</a:t>
            </a:r>
          </a:p>
        </p:txBody>
      </p:sp>
    </p:spTree>
    <p:extLst>
      <p:ext uri="{BB962C8B-B14F-4D97-AF65-F5344CB8AC3E}">
        <p14:creationId xmlns:p14="http://schemas.microsoft.com/office/powerpoint/2010/main" val="3286113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28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57668" y="1610772"/>
            <a:ext cx="5295900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18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 Col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41088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8243974" y="1610772"/>
            <a:ext cx="3309594" cy="45995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175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aphic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3835400"/>
            <a:ext cx="10715625" cy="23495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30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able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2034128"/>
          </a:xfrm>
        </p:spPr>
        <p:txBody>
          <a:bodyPr/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3835400"/>
            <a:ext cx="10715625" cy="24003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53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38200" y="1610772"/>
            <a:ext cx="6388100" cy="461222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73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sidebar wide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838200" y="1611313"/>
            <a:ext cx="6400800" cy="461168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429500" y="1610772"/>
            <a:ext cx="4124325" cy="4612228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23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2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/>
          <a:lstStyle>
            <a:lvl1pPr marL="0" indent="0">
              <a:buNone/>
              <a:defRPr i="1">
                <a:latin typeface="Georgia" charset="0"/>
                <a:ea typeface="Georgia" charset="0"/>
                <a:cs typeface="Georgia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cap="all" spc="100" baseline="0">
                <a:solidFill>
                  <a:schemeClr val="accent2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headline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19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Blue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610772"/>
            <a:ext cx="10715368" cy="9156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938" indent="0">
              <a:spcBef>
                <a:spcPts val="2400"/>
              </a:spcBef>
              <a:buNone/>
              <a:tabLst/>
              <a:defRPr cap="all" spc="100" baseline="0">
                <a:solidFill>
                  <a:schemeClr val="accent4"/>
                </a:solidFill>
                <a:latin typeface="Oswald" charset="0"/>
                <a:ea typeface="Oswald" charset="0"/>
                <a:cs typeface="Oswald" charset="0"/>
              </a:defRPr>
            </a:lvl2pPr>
          </a:lstStyle>
          <a:p>
            <a:pPr lvl="0"/>
            <a:r>
              <a:rPr lang="en-US" dirty="0"/>
              <a:t>Level 1 text. Bullet is optional and may be removed. Click “indent more” to access additional type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8" y="1407445"/>
            <a:ext cx="6770687" cy="4705350"/>
          </a:xfrm>
        </p:spPr>
        <p:txBody>
          <a:bodyPr/>
          <a:lstStyle>
            <a:lvl2pPr>
              <a:spcAft>
                <a:spcPts val="0"/>
              </a:spcAft>
              <a:defRPr/>
            </a:lvl2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34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7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8" y="377825"/>
            <a:ext cx="6770430" cy="58245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24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ull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783139" y="377825"/>
            <a:ext cx="6770430" cy="58245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1113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  <a:lvl3pPr marL="0" marR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PULL QUOTE GOES HERE. USE A SPOT color TO CALL OUT CERTAIN WORDS. PULL QUOTE GOES HERE. USE A SPOT color TO CALL OUT CERTAIN WORDS. PULL QUOTE GOES HERE. USE A SPOT color TO CALL OUT CERTAIN WORDS. 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1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 and Conten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5"/>
            <a:ext cx="3302082" cy="4705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/>
          </p:nvPr>
        </p:nvSpPr>
        <p:spPr>
          <a:xfrm>
            <a:off x="8257839" y="1407445"/>
            <a:ext cx="3302082" cy="4705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422146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 and Conten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5"/>
            <a:ext cx="6770430" cy="349166"/>
          </a:xfrm>
        </p:spPr>
        <p:txBody>
          <a:bodyPr/>
          <a:lstStyle>
            <a:lvl1pPr marL="0" indent="0">
              <a:buNone/>
              <a:defRPr sz="12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65592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Title and Conten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783139" y="1407445"/>
            <a:ext cx="6770430" cy="349166"/>
          </a:xfrm>
        </p:spPr>
        <p:txBody>
          <a:bodyPr/>
          <a:lstStyle>
            <a:lvl1pPr marL="0" indent="0">
              <a:buNone/>
              <a:defRPr sz="12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782478" y="2780284"/>
            <a:ext cx="3385751" cy="277356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8192531" y="2780285"/>
            <a:ext cx="3361864" cy="277356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65802" y="1"/>
            <a:ext cx="3924300" cy="6857999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8623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463DE720-3716-4A91-92D5-8C81D32E86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782889" y="212962"/>
            <a:ext cx="6770680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782890" y="1395713"/>
            <a:ext cx="6770678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text bullet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paragraph description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sz="1400" i="1" dirty="0"/>
              <a:t>Level 5 source info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36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buFont typeface="Arial" charset="0"/>
        <a:buChar char="•"/>
        <a:defRPr sz="14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346075" indent="-1651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2400"/>
        </a:spcBef>
        <a:buFont typeface="Arial"/>
        <a:buNone/>
        <a:tabLst/>
        <a:defRPr sz="1200" i="1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5875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900"/>
        </a:spcAft>
        <a:buFont typeface="LucidaGrande" charset="0"/>
        <a:buNone/>
        <a:tabLst/>
        <a:defRPr sz="1400" kern="1200" cap="all" spc="100" baseline="0">
          <a:solidFill>
            <a:schemeClr val="accent2"/>
          </a:solidFill>
          <a:latin typeface="Oswald" charset="0"/>
          <a:ea typeface="Oswald" charset="0"/>
          <a:cs typeface="Oswald" charset="0"/>
        </a:defRPr>
      </a:lvl4pPr>
      <a:lvl5pPr marL="11113" indent="0" algn="l" defTabSz="914400" rtl="0" eaLnBrk="1" latinLnBrk="0" hangingPunct="1">
        <a:lnSpc>
          <a:spcPct val="90000"/>
        </a:lnSpc>
        <a:spcBef>
          <a:spcPts val="2400"/>
        </a:spcBef>
        <a:buFont typeface="Arial"/>
        <a:buNone/>
        <a:tabLst/>
        <a:defRPr sz="1200" i="1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782889" y="212962"/>
            <a:ext cx="6770680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782890" y="1395713"/>
            <a:ext cx="6770678" cy="4626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1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buFont typeface="Arial" charset="0"/>
        <a:buChar char="•"/>
        <a:defRPr sz="14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365760" marR="0" indent="-18288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buFont typeface="Courier New" charset="0"/>
        <a:buChar char="o"/>
        <a:tabLst/>
        <a:defRPr sz="140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Font typeface="LucidaGrande" charset="0"/>
        <a:buNone/>
        <a:tabLst/>
        <a:defRPr sz="1600" b="1" i="0" kern="1200" cap="all" spc="100" baseline="0">
          <a:solidFill>
            <a:schemeClr val="accent2"/>
          </a:solidFill>
          <a:latin typeface="Calibri" charset="0"/>
          <a:ea typeface="Calibri" charset="0"/>
          <a:cs typeface="Calibri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sz="1400" i="1" kern="1200" baseline="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2963"/>
            <a:ext cx="10715368" cy="9813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0772"/>
            <a:ext cx="10715368" cy="4599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1 is used for body text. The bullet is optional and may be removed. </a:t>
            </a:r>
            <a:br>
              <a:rPr lang="en-US" dirty="0"/>
            </a:br>
            <a:r>
              <a:rPr lang="en-US" dirty="0"/>
              <a:t>Click “indent more” to access additional text styles.</a:t>
            </a:r>
          </a:p>
          <a:p>
            <a:pPr lvl="1"/>
            <a:r>
              <a:rPr lang="en-US" dirty="0"/>
              <a:t>Second level is a nested text bullet</a:t>
            </a:r>
          </a:p>
          <a:p>
            <a:pPr lvl="2"/>
            <a:r>
              <a:rPr lang="en-US" dirty="0"/>
              <a:t>Third level is a nested text bullet.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Level 5 is an optional short description</a:t>
            </a:r>
          </a:p>
          <a:p>
            <a:pPr lvl="5"/>
            <a:r>
              <a:rPr lang="en-US" dirty="0"/>
              <a:t>Level 6 is used for source information or footnotes.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1276283"/>
            <a:ext cx="107153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4943514" cy="45754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5781714" y="6446663"/>
            <a:ext cx="828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Oswald" charset="0"/>
          <a:cs typeface="Oswald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charset="0"/>
        <a:buChar char="•"/>
        <a:defRPr sz="140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charset="0"/>
        <a:buChar char="o"/>
        <a:tabLst/>
        <a:defRPr sz="140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1800"/>
        </a:spcBef>
        <a:buFont typeface="LucidaGrande" charset="0"/>
        <a:buNone/>
        <a:tabLst/>
        <a:defRPr sz="1600" b="1" kern="1200" cap="all" spc="100" baseline="0">
          <a:solidFill>
            <a:schemeClr val="accent2"/>
          </a:solidFill>
          <a:latin typeface="Calibri" charset="0"/>
          <a:ea typeface="Calibri" charset="0"/>
          <a:cs typeface="Calibri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sz="12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/>
        <a:buNone/>
        <a:defRPr sz="10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6000">
              <a:schemeClr val="accent2"/>
            </a:gs>
            <a:gs pos="74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2888" y="414779"/>
            <a:ext cx="6770680" cy="57621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 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4" y="0"/>
            <a:ext cx="42164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6648" y="6446663"/>
            <a:ext cx="8283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00" kern="1200" cap="all" spc="100" baseline="0">
          <a:solidFill>
            <a:schemeClr val="bg1"/>
          </a:solidFill>
          <a:latin typeface="Oswald" charset="0"/>
          <a:ea typeface="Oswald" charset="0"/>
          <a:cs typeface="Oswald" charset="0"/>
        </a:defRPr>
      </a:lvl1pPr>
      <a:lvl2pPr marL="11113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i="1" kern="1200">
          <a:solidFill>
            <a:schemeClr val="bg1"/>
          </a:solidFill>
          <a:latin typeface="Georgia" charset="0"/>
          <a:ea typeface="Georgia" charset="0"/>
          <a:cs typeface="Georgia" charset="0"/>
        </a:defRPr>
      </a:lvl2pPr>
      <a:lvl3pPr marL="0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00" kern="1200" cap="all" spc="100" baseline="0">
          <a:solidFill>
            <a:schemeClr val="bg1"/>
          </a:solidFill>
          <a:latin typeface="Oswald" charset="0"/>
          <a:ea typeface="Oswald" charset="0"/>
          <a:cs typeface="Oswa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12963"/>
            <a:ext cx="10715368" cy="981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0772"/>
            <a:ext cx="10715368" cy="459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text. Bullet is optional and may be removed. Click “indent more” to access additional type styles.</a:t>
            </a:r>
          </a:p>
          <a:p>
            <a:pPr lvl="1"/>
            <a:r>
              <a:rPr lang="en-US" dirty="0"/>
              <a:t>Level 2 nested bullet</a:t>
            </a:r>
          </a:p>
          <a:p>
            <a:pPr lvl="2"/>
            <a:r>
              <a:rPr lang="en-US" dirty="0"/>
              <a:t>Third level optional descriptive paragraph</a:t>
            </a:r>
          </a:p>
          <a:p>
            <a:pPr lvl="3"/>
            <a:r>
              <a:rPr lang="en-US" dirty="0"/>
              <a:t>Fourth level optional subhead</a:t>
            </a:r>
          </a:p>
          <a:p>
            <a:pPr lvl="4"/>
            <a:r>
              <a:rPr lang="en-US" dirty="0"/>
              <a:t>Fifth level source info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83480" y="1276283"/>
            <a:ext cx="106700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400451"/>
            <a:ext cx="10253870" cy="457549"/>
          </a:xfrm>
          <a:prstGeom prst="rect">
            <a:avLst/>
          </a:prstGeom>
        </p:spPr>
        <p:txBody>
          <a:bodyPr anchor="ctr"/>
          <a:lstStyle>
            <a:lvl1pPr>
              <a:defRPr sz="700" i="1"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6400451"/>
            <a:ext cx="1071536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7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Oswald" charset="0"/>
          <a:ea typeface="Oswald" charset="0"/>
          <a:cs typeface="Oswald" charset="0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charset="0"/>
        <a:buChar char="•"/>
        <a:defRPr sz="1400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76263" indent="-279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Grande" charset="0"/>
        <a:buChar char="-"/>
        <a:tabLst/>
        <a:defRPr sz="1400" i="0" kern="1200" cap="none" spc="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900"/>
        </a:spcAft>
        <a:buFont typeface="Arial"/>
        <a:buNone/>
        <a:tabLst/>
        <a:defRPr sz="1200" i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3pPr>
      <a:lvl4pPr marL="15875" indent="0" algn="l" defTabSz="914400" rtl="0" eaLnBrk="1" latinLnBrk="0" hangingPunct="1">
        <a:lnSpc>
          <a:spcPct val="100000"/>
        </a:lnSpc>
        <a:spcBef>
          <a:spcPts val="2400"/>
        </a:spcBef>
        <a:buFont typeface="LucidaGrande" charset="0"/>
        <a:buNone/>
        <a:tabLst/>
        <a:defRPr sz="1400" kern="1200" cap="all" spc="100" baseline="0">
          <a:solidFill>
            <a:schemeClr val="accent2"/>
          </a:solidFill>
          <a:latin typeface="Oswald" charset="0"/>
          <a:ea typeface="Oswald" charset="0"/>
          <a:cs typeface="Oswald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/>
        <a:buNone/>
        <a:tabLst/>
        <a:defRPr sz="1200" i="1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6000">
              <a:schemeClr val="accent2"/>
            </a:gs>
            <a:gs pos="74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2888" y="414779"/>
            <a:ext cx="6770680" cy="576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LEVEL 1 TITLE</a:t>
            </a:r>
          </a:p>
          <a:p>
            <a:pPr marL="11113" marR="0" lvl="1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“Pull quote goes here. All text should be white. Pull quote goes here. All text should be white. Pull quote goes here. </a:t>
            </a:r>
            <a:br>
              <a:rPr lang="en-US" dirty="0"/>
            </a:br>
            <a:r>
              <a:rPr lang="en-US" dirty="0"/>
              <a:t>All text should be white.”</a:t>
            </a:r>
          </a:p>
          <a:p>
            <a:pPr marL="0" marR="0" lvl="2" indent="0" algn="l" defTabSz="914400" rtl="0" eaLnBrk="1" fontAlgn="auto" latinLnBrk="0" hangingPunct="1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 BEING QUOTED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4" y="0"/>
            <a:ext cx="42164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1"/>
            <a:ext cx="36576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092070" y="6400800"/>
            <a:ext cx="46149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CE6E22-E655-5947-A8B4-6F095FBA2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782890" y="6400451"/>
            <a:ext cx="6309180" cy="4575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marL="11113" indent="0" algn="l">
              <a:tabLst/>
              <a:defRPr sz="7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/>
              <a:t>#BoozAllen #Drupal4Gov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82889" y="6400451"/>
            <a:ext cx="67706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00" kern="1200" cap="all" spc="100" baseline="0">
          <a:solidFill>
            <a:schemeClr val="bg1"/>
          </a:solidFill>
          <a:latin typeface="Oswald" charset="0"/>
          <a:ea typeface="Oswald" charset="0"/>
          <a:cs typeface="Oswald" charset="0"/>
        </a:defRPr>
      </a:lvl1pPr>
      <a:lvl2pPr marL="11113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i="1" kern="1200">
          <a:solidFill>
            <a:schemeClr val="bg1"/>
          </a:solidFill>
          <a:latin typeface="Georgia" charset="0"/>
          <a:ea typeface="Georgia" charset="0"/>
          <a:cs typeface="Georgia" charset="0"/>
        </a:defRPr>
      </a:lvl2pPr>
      <a:lvl3pPr marL="0" marR="0" indent="0" algn="l" defTabSz="914400" rtl="0" eaLnBrk="1" fontAlgn="auto" latinLnBrk="0" hangingPunct="1">
        <a:lnSpc>
          <a:spcPts val="3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00" kern="1200" cap="all" spc="100" baseline="0">
          <a:solidFill>
            <a:schemeClr val="bg1"/>
          </a:solidFill>
          <a:latin typeface="Oswald" charset="0"/>
          <a:ea typeface="Oswald" charset="0"/>
          <a:cs typeface="Oswa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jpg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oozAllen" TargetMode="External"/><Relationship Id="rId13" Type="http://schemas.openxmlformats.org/officeDocument/2006/relationships/image" Target="../media/image44.png"/><Relationship Id="rId3" Type="http://schemas.openxmlformats.org/officeDocument/2006/relationships/hyperlink" Target="https://www.drupal.org/sandbox/csouley20/2888212" TargetMode="External"/><Relationship Id="rId7" Type="http://schemas.openxmlformats.org/officeDocument/2006/relationships/hyperlink" Target="https://www.drupal.org/booz-allen-hamilton" TargetMode="External"/><Relationship Id="rId12" Type="http://schemas.openxmlformats.org/officeDocument/2006/relationships/hyperlink" Target="https://www.facebook.com/boozalle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aitbutwhy.com/2016/03/my-ted-talk.html" TargetMode="External"/><Relationship Id="rId11" Type="http://schemas.openxmlformats.org/officeDocument/2006/relationships/hyperlink" Target="https://www.instagram.com/boozallen/" TargetMode="External"/><Relationship Id="rId5" Type="http://schemas.openxmlformats.org/officeDocument/2006/relationships/hyperlink" Target="https://www.niaid.nih.gov/" TargetMode="External"/><Relationship Id="rId10" Type="http://schemas.openxmlformats.org/officeDocument/2006/relationships/hyperlink" Target="https://www.linkedin.com/company/booz-allen-hamilton" TargetMode="External"/><Relationship Id="rId4" Type="http://schemas.openxmlformats.org/officeDocument/2006/relationships/hyperlink" Target="https://analytics.google.com/analytics/web/template?uid=1beOaKfhSxuFm6FBYlDRcg" TargetMode="External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book.cio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Robbins_Eric@bah.com" TargetMode="External"/><Relationship Id="rId13" Type="http://schemas.openxmlformats.org/officeDocument/2006/relationships/hyperlink" Target="https://www.linkedin.com/company/booz-allen-hamilton" TargetMode="External"/><Relationship Id="rId3" Type="http://schemas.openxmlformats.org/officeDocument/2006/relationships/hyperlink" Target="mailto:Skinner_Heather@bah.com" TargetMode="External"/><Relationship Id="rId7" Type="http://schemas.openxmlformats.org/officeDocument/2006/relationships/hyperlink" Target="mailto:Farazdaghi_Arash@bah.com" TargetMode="Externa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6" Type="http://schemas.openxmlformats.org/officeDocument/2006/relationships/hyperlink" Target="mailto:litsingera@niaid.nih.gov" TargetMode="External"/><Relationship Id="rId11" Type="http://schemas.openxmlformats.org/officeDocument/2006/relationships/hyperlink" Target="https://twitter.com/BoozAllen" TargetMode="External"/><Relationship Id="rId5" Type="http://schemas.openxmlformats.org/officeDocument/2006/relationships/hyperlink" Target="mailto:tori.garten@nih.gov" TargetMode="External"/><Relationship Id="rId15" Type="http://schemas.openxmlformats.org/officeDocument/2006/relationships/hyperlink" Target="https://www.facebook.com/boozallen/" TargetMode="External"/><Relationship Id="rId10" Type="http://schemas.openxmlformats.org/officeDocument/2006/relationships/image" Target="../media/image44.png"/><Relationship Id="rId4" Type="http://schemas.openxmlformats.org/officeDocument/2006/relationships/hyperlink" Target="mailto:Coulibaly_Souleymane@bah.com" TargetMode="External"/><Relationship Id="rId9" Type="http://schemas.openxmlformats.org/officeDocument/2006/relationships/hyperlink" Target="mailto:Warsaw_Craig@bah.com" TargetMode="External"/><Relationship Id="rId14" Type="http://schemas.openxmlformats.org/officeDocument/2006/relationships/hyperlink" Target="https://www.instagram.com/boozallen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floq.com/read/machine-learning-bridging-gaps-IT-data-silos/252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datafloq.com/read/machine-learning-bridging-gaps-IT-data-silos/25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datafloq.com/read/machine-learning-bridging-gaps-IT-data-silos/25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“Was This Page Helpful?” </a:t>
            </a:r>
            <a:br>
              <a:rPr lang="en-US" sz="4800" dirty="0"/>
            </a:br>
            <a:r>
              <a:rPr lang="en-US" sz="4800" dirty="0"/>
              <a:t>Drupal said to Google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Heather Skinner | Booz Allen Hamilton </a:t>
            </a:r>
          </a:p>
          <a:p>
            <a:r>
              <a:rPr lang="en-US" dirty="0" err="1"/>
              <a:t>Souleymane</a:t>
            </a:r>
            <a:r>
              <a:rPr lang="en-US" dirty="0"/>
              <a:t> </a:t>
            </a:r>
            <a:r>
              <a:rPr lang="en-US" dirty="0" err="1"/>
              <a:t>Coulibaly</a:t>
            </a:r>
            <a:r>
              <a:rPr lang="en-US" dirty="0"/>
              <a:t> | Booz Allen Hamilton 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Drupal </a:t>
            </a:r>
            <a:r>
              <a:rPr lang="en-US" dirty="0" err="1"/>
              <a:t>govcon</a:t>
            </a:r>
            <a:r>
              <a:rPr lang="en-US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30164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data with a broader perspective.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8" name="Content Placeholder 7" descr="Pile of sa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4463"/>
            <a:ext cx="10715368" cy="46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0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88443"/>
              </p:ext>
            </p:extLst>
          </p:nvPr>
        </p:nvGraphicFramePr>
        <p:xfrm>
          <a:off x="3687805" y="1524647"/>
          <a:ext cx="81280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7235907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077341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482411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6760299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162008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88360537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Feedback Response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Helpful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Helpful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Responses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Helpful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Not Helpful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8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9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Four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835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69693"/>
              </p:ext>
            </p:extLst>
          </p:nvPr>
        </p:nvGraphicFramePr>
        <p:xfrm>
          <a:off x="513380" y="4147875"/>
          <a:ext cx="40173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689">
                  <a:extLst>
                    <a:ext uri="{9D8B030D-6E8A-4147-A177-3AD203B41FA5}">
                      <a16:colId xmlns:a16="http://schemas.microsoft.com/office/drawing/2014/main" val="1723590717"/>
                    </a:ext>
                  </a:extLst>
                </a:gridCol>
                <a:gridCol w="2008689">
                  <a:extLst>
                    <a:ext uri="{9D8B030D-6E8A-4147-A177-3AD203B41FA5}">
                      <a16:colId xmlns:a16="http://schemas.microsoft.com/office/drawing/2014/main" val="29077341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 Analytics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8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Pageviews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8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9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Four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8356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2811"/>
            <a:ext cx="1894773" cy="2131620"/>
          </a:xfrm>
          <a:prstGeom prst="rect">
            <a:avLst/>
          </a:prstGeom>
        </p:spPr>
      </p:pic>
      <p:sp>
        <p:nvSpPr>
          <p:cNvPr id="2" name="Thought Bubble: Cloud 1"/>
          <p:cNvSpPr/>
          <p:nvPr/>
        </p:nvSpPr>
        <p:spPr>
          <a:xfrm>
            <a:off x="10231395" y="2458994"/>
            <a:ext cx="1670910" cy="902044"/>
          </a:xfrm>
          <a:prstGeom prst="cloudCallout">
            <a:avLst>
              <a:gd name="adj1" fmla="val -190914"/>
              <a:gd name="adj2" fmla="val 199353"/>
            </a:avLst>
          </a:prstGeom>
          <a:solidFill>
            <a:srgbClr val="FFFF00">
              <a:alpha val="33000"/>
            </a:srgbClr>
          </a:solidFill>
          <a:ln w="920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25115" y="6457432"/>
            <a:ext cx="3061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Instant Gratification Monkey, waitbutwhy.com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0773" y="6426654"/>
            <a:ext cx="1924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waitbutwhy.com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answers don’t always tell the whole story.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79100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89730"/>
              </p:ext>
            </p:extLst>
          </p:nvPr>
        </p:nvGraphicFramePr>
        <p:xfrm>
          <a:off x="3687805" y="1524647"/>
          <a:ext cx="8128002" cy="2494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7235907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077341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482411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6760299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162008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88360537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Feedback Response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Helpful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Helpful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n w="3175">
                            <a:noFill/>
                          </a:ln>
                        </a:rPr>
                        <a:t>Visitors</a:t>
                      </a:r>
                      <a:endParaRPr lang="en-US" sz="2400" b="1" dirty="0">
                        <a:ln w="3175">
                          <a:noFill/>
                        </a:ln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Helpful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Not Helpful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8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9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Four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835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79"/>
              </p:ext>
            </p:extLst>
          </p:nvPr>
        </p:nvGraphicFramePr>
        <p:xfrm>
          <a:off x="513380" y="4147875"/>
          <a:ext cx="4017378" cy="2225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08689">
                  <a:extLst>
                    <a:ext uri="{9D8B030D-6E8A-4147-A177-3AD203B41FA5}">
                      <a16:colId xmlns:a16="http://schemas.microsoft.com/office/drawing/2014/main" val="1723590717"/>
                    </a:ext>
                  </a:extLst>
                </a:gridCol>
                <a:gridCol w="2008689">
                  <a:extLst>
                    <a:ext uri="{9D8B030D-6E8A-4147-A177-3AD203B41FA5}">
                      <a16:colId xmlns:a16="http://schemas.microsoft.com/office/drawing/2014/main" val="29077341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Google Analytics Data</a:t>
                      </a:r>
                      <a:endParaRPr lang="en-US" dirty="0">
                        <a:solidFill>
                          <a:schemeClr val="bg1">
                            <a:alpha val="73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8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Pageviews</a:t>
                      </a:r>
                      <a:endParaRPr lang="en-US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48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One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Two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9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 Three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  <a:r>
                        <a:rPr lang="en-US" baseline="0" dirty="0"/>
                        <a:t> Four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83565"/>
                  </a:ext>
                </a:extLst>
              </a:tr>
            </a:tbl>
          </a:graphicData>
        </a:graphic>
      </p:graphicFrame>
      <p:sp>
        <p:nvSpPr>
          <p:cNvPr id="8" name="Arrow: Right 7"/>
          <p:cNvSpPr/>
          <p:nvPr/>
        </p:nvSpPr>
        <p:spPr>
          <a:xfrm rot="20276223">
            <a:off x="4416385" y="3809391"/>
            <a:ext cx="3232991" cy="1175657"/>
          </a:xfrm>
          <a:prstGeom prst="rightArrow">
            <a:avLst/>
          </a:prstGeom>
          <a:gradFill>
            <a:gsLst>
              <a:gs pos="100000">
                <a:srgbClr val="FFFF00">
                  <a:alpha val="82000"/>
                </a:srgbClr>
              </a:gs>
              <a:gs pos="10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51806" y="1902940"/>
            <a:ext cx="1348740" cy="2115987"/>
          </a:xfrm>
          <a:prstGeom prst="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data with perspective.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206792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tos…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Create a feedback form in Drupal</a:t>
            </a:r>
          </a:p>
          <a:p>
            <a:r>
              <a:rPr lang="en-US" sz="2000" dirty="0"/>
              <a:t>Utilize the </a:t>
            </a:r>
            <a:r>
              <a:rPr lang="en-US" sz="2000" dirty="0" err="1"/>
              <a:t>dataLayer</a:t>
            </a:r>
            <a:endParaRPr lang="en-US" sz="2000" dirty="0"/>
          </a:p>
          <a:p>
            <a:r>
              <a:rPr lang="en-US" sz="2000" dirty="0"/>
              <a:t>Push data to Google Analytics using Google Tag Manager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249046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" y="1689839"/>
            <a:ext cx="6223000" cy="110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81" y="3854352"/>
            <a:ext cx="2854271" cy="1984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1389" y="2797381"/>
            <a:ext cx="355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Similar Libraries</a:t>
            </a:r>
            <a:br>
              <a:rPr lang="en-US" sz="2800" dirty="0"/>
            </a:br>
            <a:r>
              <a:rPr lang="en-US" sz="2400" dirty="0"/>
              <a:t>Angular</a:t>
            </a:r>
          </a:p>
          <a:p>
            <a:r>
              <a:rPr lang="en-US" sz="2800" dirty="0"/>
              <a:t>React</a:t>
            </a:r>
          </a:p>
          <a:p>
            <a:r>
              <a:rPr lang="en-US" sz="2800" dirty="0"/>
              <a:t>Ember</a:t>
            </a:r>
          </a:p>
          <a:p>
            <a:r>
              <a:rPr lang="en-US" sz="2800" dirty="0" err="1"/>
              <a:t>Vue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31008" y="3065257"/>
            <a:ext cx="371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Drupal 7 Module</a:t>
            </a:r>
            <a:endParaRPr lang="en-US" sz="2800" dirty="0"/>
          </a:p>
          <a:p>
            <a:r>
              <a:rPr lang="en-US" sz="2400" dirty="0"/>
              <a:t>Generates</a:t>
            </a:r>
            <a:r>
              <a:rPr lang="en-US" sz="2800" dirty="0"/>
              <a:t> a block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BFA68F-3B33-4192-A44C-8E02A206F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412" y="4984824"/>
            <a:ext cx="1109625" cy="12568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Feedback Form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217211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37" y="1480572"/>
            <a:ext cx="7559038" cy="1575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9E01EB-61A4-465C-9AC1-BD22976B9FD5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963356" y="3780364"/>
            <a:ext cx="4556270" cy="1683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C063D06-2804-444A-BA4D-FC12CA001BCB}"/>
              </a:ext>
            </a:extLst>
          </p:cNvPr>
          <p:cNvCxnSpPr>
            <a:cxnSpLocks/>
            <a:stCxn id="10" idx="2"/>
          </p:cNvCxnSpPr>
          <p:nvPr/>
        </p:nvCxnSpPr>
        <p:spPr>
          <a:xfrm rot="16200000" flipH="1">
            <a:off x="3022617" y="4188689"/>
            <a:ext cx="254026" cy="2566075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039E91C7-32D6-4FFE-A70F-8390ED8DD033}"/>
              </a:ext>
            </a:extLst>
          </p:cNvPr>
          <p:cNvCxnSpPr>
            <a:cxnSpLocks/>
            <a:stCxn id="49" idx="3"/>
            <a:endCxn id="11" idx="2"/>
          </p:cNvCxnSpPr>
          <p:nvPr/>
        </p:nvCxnSpPr>
        <p:spPr>
          <a:xfrm flipV="1">
            <a:off x="7130761" y="4254455"/>
            <a:ext cx="1605482" cy="1015819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46CA45-0F1C-48FE-92D4-F7BA02A52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0" y="3467900"/>
            <a:ext cx="2193526" cy="18768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AC8DA95-8D03-433E-92F5-EF2F558B9C02}"/>
              </a:ext>
            </a:extLst>
          </p:cNvPr>
          <p:cNvCxnSpPr>
            <a:cxnSpLocks/>
            <a:endCxn id="5" idx="0"/>
          </p:cNvCxnSpPr>
          <p:nvPr/>
        </p:nvCxnSpPr>
        <p:spPr>
          <a:xfrm rot="16200000" flipH="1">
            <a:off x="9254573" y="3572194"/>
            <a:ext cx="1487316" cy="1459227"/>
          </a:xfrm>
          <a:prstGeom prst="bentConnector3">
            <a:avLst>
              <a:gd name="adj1" fmla="val 16268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9A393-FF85-4610-BE0D-C384A804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26" y="3306273"/>
            <a:ext cx="2433234" cy="9481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7045AE2-1E3F-431E-BE63-325C700DE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666" y="4295025"/>
            <a:ext cx="2698095" cy="19504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Feedback Form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BoozAllen</a:t>
            </a:r>
            <a:r>
              <a:rPr lang="en-US" dirty="0"/>
              <a:t> #Drupal4Gov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17" y="5045466"/>
            <a:ext cx="1881055" cy="9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84" y="1420262"/>
            <a:ext cx="8686800" cy="48863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feedback responses into Google Analytics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47366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97A6-B926-4B5F-96AE-FEF8C560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81" y="1890948"/>
            <a:ext cx="7387398" cy="2388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0390B1-BBE2-456D-AB7B-50D50E6EF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775" y="1458919"/>
            <a:ext cx="1531315" cy="131021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E18B27-AAD5-4545-9D06-0CF8D0204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75" y="5146654"/>
            <a:ext cx="2864371" cy="111618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743876-68B0-48C4-9980-1D7F5A645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775" y="2922544"/>
            <a:ext cx="2864371" cy="207070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the </a:t>
            </a:r>
            <a:r>
              <a:rPr lang="en-US" dirty="0" err="1"/>
              <a:t>dataLayer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08476"/>
            <a:ext cx="3053673" cy="17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3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29B350-F977-462B-8F37-E2F6ABDDA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960" y="3390854"/>
            <a:ext cx="2272665" cy="438104"/>
          </a:xfrm>
          <a:prstGeom prst="rect">
            <a:avLst/>
          </a:prstGeom>
        </p:spPr>
      </p:pic>
      <p:pic>
        <p:nvPicPr>
          <p:cNvPr id="11" name="Picture 8" descr="Image result for google tag manag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56" y="103443"/>
            <a:ext cx="1631092" cy="10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3FAF25-F3BB-4920-928F-C3C0DDDDE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68" y="2030534"/>
            <a:ext cx="1083464" cy="254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6E1F92-987C-4FC5-85A5-7EBC8E4AB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503" y="2419790"/>
            <a:ext cx="3870137" cy="229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A2A99-D713-4950-A2C2-EA9B633C2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4838" y="3184262"/>
            <a:ext cx="3166383" cy="233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Variables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1" y="2333874"/>
            <a:ext cx="2541731" cy="2552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22" y="2826029"/>
            <a:ext cx="2407410" cy="24694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64" y="3900050"/>
            <a:ext cx="2438408" cy="2500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2" y="3447645"/>
            <a:ext cx="2459072" cy="24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Trigger and the Tag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11" name="Picture 8" descr="Image result for google tag manag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56" y="103443"/>
            <a:ext cx="1631092" cy="10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66" y="1502112"/>
            <a:ext cx="5717853" cy="4728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25" y="2095881"/>
            <a:ext cx="3727663" cy="354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Digital Strategy</a:t>
            </a:r>
          </a:p>
          <a:p>
            <a:r>
              <a:rPr lang="en-US" sz="2400" dirty="0"/>
              <a:t>Why integrate feedback with web metrics?</a:t>
            </a:r>
          </a:p>
          <a:p>
            <a:r>
              <a:rPr lang="en-US" sz="2400" dirty="0"/>
              <a:t>How to: </a:t>
            </a:r>
          </a:p>
          <a:p>
            <a:pPr lvl="1"/>
            <a:r>
              <a:rPr lang="en-US" sz="2400" dirty="0"/>
              <a:t>Create a feedback form</a:t>
            </a:r>
          </a:p>
          <a:p>
            <a:pPr lvl="1"/>
            <a:r>
              <a:rPr lang="en-US" sz="2400" dirty="0"/>
              <a:t>Use the </a:t>
            </a:r>
            <a:r>
              <a:rPr lang="en-US" sz="2400" dirty="0" err="1"/>
              <a:t>dataLayer</a:t>
            </a:r>
            <a:endParaRPr lang="en-US" sz="2400" dirty="0"/>
          </a:p>
          <a:p>
            <a:pPr lvl="1"/>
            <a:r>
              <a:rPr lang="en-US" sz="2400" dirty="0"/>
              <a:t>Push data to Google Analytics</a:t>
            </a:r>
          </a:p>
          <a:p>
            <a:r>
              <a:rPr lang="en-US" sz="2400" dirty="0"/>
              <a:t>View </a:t>
            </a:r>
            <a:r>
              <a:rPr lang="en-US" sz="2400" strike="sngStrike" dirty="0"/>
              <a:t>the data </a:t>
            </a:r>
            <a:r>
              <a:rPr lang="en-US" sz="2400" dirty="0"/>
              <a:t>insights using Google Analytics &amp; Data Studio</a:t>
            </a:r>
          </a:p>
          <a:p>
            <a:r>
              <a:rPr lang="en-US" sz="2400" dirty="0"/>
              <a:t>Apply these concepts for other solutions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50448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google analytics">
            <a:extLst>
              <a:ext uri="{FF2B5EF4-FFF2-40B4-BE49-F238E27FC236}">
                <a16:creationId xmlns:a16="http://schemas.microsoft.com/office/drawing/2014/main" id="{64C4C0D7-8337-4186-8FCF-B7950F04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9" y="-93786"/>
            <a:ext cx="1909723" cy="14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DE7D9-2AAC-42FD-9444-5BD87974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460" y="1781010"/>
            <a:ext cx="7022181" cy="44484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Analytics Events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7" y="1757632"/>
            <a:ext cx="3280595" cy="446765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9148AE5-2D81-4B96-B6D5-9178EF659EF1}"/>
              </a:ext>
            </a:extLst>
          </p:cNvPr>
          <p:cNvSpPr/>
          <p:nvPr/>
        </p:nvSpPr>
        <p:spPr>
          <a:xfrm>
            <a:off x="771376" y="3681929"/>
            <a:ext cx="3703320" cy="854049"/>
          </a:xfrm>
          <a:prstGeom prst="rightArrow">
            <a:avLst/>
          </a:prstGeom>
          <a:gradFill>
            <a:gsLst>
              <a:gs pos="100000">
                <a:srgbClr val="FFFF00">
                  <a:alpha val="0"/>
                </a:srgbClr>
              </a:gs>
              <a:gs pos="10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US" strike="sngStrike" dirty="0"/>
              <a:t>the data </a:t>
            </a:r>
            <a:r>
              <a:rPr lang="en-US" dirty="0"/>
              <a:t>insights using Data Studio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2895745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635" y="48891"/>
            <a:ext cx="2031216" cy="11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Data Studio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19906" y="1358343"/>
            <a:ext cx="6752214" cy="49792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234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429" y="2059583"/>
            <a:ext cx="7987982" cy="3407748"/>
          </a:xfrm>
          <a:prstGeom prst="rect">
            <a:avLst/>
          </a:prstGeom>
          <a:noFill/>
          <a:ln w="101600" cap="sq">
            <a:solidFill>
              <a:srgbClr val="FDFDFD"/>
            </a:solidFill>
            <a:miter lim="800000"/>
          </a:ln>
          <a:effectLst>
            <a:outerShdw blurRad="50800" dist="101600" dir="8100000" algn="tr" rotWithShape="0">
              <a:schemeClr val="bg1">
                <a:alpha val="53000"/>
              </a:schemeClr>
            </a:outerShdw>
          </a:effectLst>
          <a:scene3d>
            <a:camera prst="perspectiveRelaxed" fov="5100000">
              <a:rot lat="21594000" lon="20400000" rev="0"/>
            </a:camera>
            <a:lightRig rig="twoPt" dir="t">
              <a:rot lat="0" lon="0" rev="7200000"/>
            </a:lightRig>
          </a:scene3d>
          <a:sp3d z="127000"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308" y="1564466"/>
            <a:ext cx="5768260" cy="4298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C749CE-313B-4AA7-8F57-838C8CF33BB1}"/>
              </a:ext>
            </a:extLst>
          </p:cNvPr>
          <p:cNvSpPr/>
          <p:nvPr/>
        </p:nvSpPr>
        <p:spPr>
          <a:xfrm>
            <a:off x="731520" y="6400450"/>
            <a:ext cx="2590800" cy="45755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Data using Google Sheets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831" y="48891"/>
            <a:ext cx="2031216" cy="11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36" y="0"/>
            <a:ext cx="1363419" cy="12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6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 to Consider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Use the </a:t>
            </a:r>
            <a:r>
              <a:rPr lang="en-US" sz="2400" dirty="0" err="1"/>
              <a:t>dataLayer</a:t>
            </a:r>
            <a:r>
              <a:rPr lang="en-US" sz="2400" dirty="0"/>
              <a:t> to capture Drupal elements</a:t>
            </a:r>
          </a:p>
          <a:p>
            <a:r>
              <a:rPr lang="en-US" sz="2400" dirty="0"/>
              <a:t>Author</a:t>
            </a:r>
          </a:p>
          <a:p>
            <a:r>
              <a:rPr lang="en-US" sz="2400" dirty="0"/>
              <a:t>Last update date</a:t>
            </a:r>
          </a:p>
          <a:p>
            <a:r>
              <a:rPr lang="en-US" sz="2400" dirty="0"/>
              <a:t>Taxonomy</a:t>
            </a:r>
          </a:p>
          <a:p>
            <a:r>
              <a:rPr lang="en-US" sz="2400" dirty="0"/>
              <a:t>Other meta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Automate event tracking</a:t>
            </a:r>
          </a:p>
          <a:p>
            <a:r>
              <a:rPr lang="en-US" sz="2400" dirty="0"/>
              <a:t>Outbound links</a:t>
            </a:r>
          </a:p>
          <a:p>
            <a:r>
              <a:rPr lang="en-US" sz="2400" dirty="0"/>
              <a:t>Downloads</a:t>
            </a:r>
          </a:p>
          <a:p>
            <a:r>
              <a:rPr lang="en-US" sz="2400" dirty="0"/>
              <a:t>Video views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BoozAllen</a:t>
            </a:r>
            <a:r>
              <a:rPr lang="en-US" dirty="0"/>
              <a:t> #Drupal4Gov</a:t>
            </a:r>
          </a:p>
        </p:txBody>
      </p:sp>
    </p:spTree>
    <p:extLst>
      <p:ext uri="{BB962C8B-B14F-4D97-AF65-F5344CB8AC3E}">
        <p14:creationId xmlns:p14="http://schemas.microsoft.com/office/powerpoint/2010/main" val="323491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Convince Your Developers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04278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These Promises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 will no longer interfere with your HTML DOM structure. </a:t>
            </a:r>
          </a:p>
          <a:p>
            <a:endParaRPr lang="en-US" sz="2400" dirty="0"/>
          </a:p>
          <a:p>
            <a:r>
              <a:rPr lang="en-US" sz="2400" dirty="0"/>
              <a:t>I will no longer ask you to add tags to the site, not for marketing, surveys, analytics, or anything else.</a:t>
            </a:r>
          </a:p>
          <a:p>
            <a:endParaRPr lang="en-US" sz="2400" dirty="0"/>
          </a:p>
          <a:p>
            <a:r>
              <a:rPr lang="en-US" sz="2400" dirty="0"/>
              <a:t>I will be happy and forever grateful.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125879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Developer buy-in</a:t>
            </a:r>
          </a:p>
          <a:p>
            <a:r>
              <a:rPr lang="en-US" sz="2400" dirty="0"/>
              <a:t>Insightful reporting </a:t>
            </a:r>
          </a:p>
          <a:p>
            <a:pPr lvl="1"/>
            <a:r>
              <a:rPr lang="en-US" sz="2400" dirty="0"/>
              <a:t>Was this page helpful?</a:t>
            </a:r>
          </a:p>
          <a:p>
            <a:pPr lvl="1"/>
            <a:r>
              <a:rPr lang="en-US" sz="2400" dirty="0"/>
              <a:t>Auto-event tracking</a:t>
            </a:r>
          </a:p>
          <a:p>
            <a:pPr lvl="1"/>
            <a:r>
              <a:rPr lang="en-US" sz="2400" dirty="0"/>
              <a:t>Drupal elements (author, last update date)</a:t>
            </a:r>
          </a:p>
          <a:p>
            <a:r>
              <a:rPr lang="en-US" sz="2400" dirty="0"/>
              <a:t>Google Analytics &amp; Google Data Studio &amp; Google Sheets</a:t>
            </a:r>
          </a:p>
          <a:p>
            <a:r>
              <a:rPr lang="en-US" sz="2400" dirty="0"/>
              <a:t>Utilizing the </a:t>
            </a:r>
            <a:r>
              <a:rPr lang="en-US" sz="2400" dirty="0" err="1"/>
              <a:t>dataLayer</a:t>
            </a:r>
            <a:r>
              <a:rPr lang="en-US" sz="2400" dirty="0"/>
              <a:t> &amp; using Google Tag Manager</a:t>
            </a:r>
          </a:p>
          <a:p>
            <a:r>
              <a:rPr lang="en-US" sz="2400" dirty="0"/>
              <a:t>How to create the “Was This Page Helpful?” tool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179202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54" y="439170"/>
            <a:ext cx="7751374" cy="581353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94717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208"/>
            <a:ext cx="10715368" cy="45995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Oswald" panose="02000503000000000000" pitchFamily="2" charset="0"/>
              </a:rPr>
              <a:t>“Was This Page Helpful?” Tools</a:t>
            </a:r>
          </a:p>
          <a:p>
            <a:r>
              <a:rPr lang="en-US" sz="2000" dirty="0"/>
              <a:t>Drupal Module: </a:t>
            </a:r>
            <a:r>
              <a:rPr lang="en-US" sz="2000" dirty="0">
                <a:hlinkClick r:id="rId3"/>
              </a:rPr>
              <a:t>https://www.drupal.org/sandbox/csouley20/2888212</a:t>
            </a:r>
            <a:r>
              <a:rPr lang="en-US" sz="2000" dirty="0"/>
              <a:t> </a:t>
            </a:r>
          </a:p>
          <a:p>
            <a:r>
              <a:rPr lang="en-US" sz="2000" dirty="0"/>
              <a:t>Google Analytics Custom Report: </a:t>
            </a:r>
            <a:r>
              <a:rPr lang="en-US" sz="2000" dirty="0">
                <a:hlinkClick r:id="rId4"/>
              </a:rPr>
              <a:t>https://analytics.google.com/analytics/web/template?uid=1beOaKfhSxuFm6FBYlDRcg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fontAlgn="base">
              <a:buNone/>
            </a:pPr>
            <a:r>
              <a:rPr lang="en-US" sz="2000" dirty="0">
                <a:solidFill>
                  <a:schemeClr val="accent2"/>
                </a:solidFill>
                <a:latin typeface="Oswald" panose="02000503000000000000" pitchFamily="2" charset="0"/>
              </a:rPr>
              <a:t>Websites mentioned in this presentation:​</a:t>
            </a:r>
          </a:p>
          <a:p>
            <a:pPr fontAlgn="base"/>
            <a:r>
              <a:rPr lang="en-US" sz="2000" dirty="0">
                <a:hlinkClick r:id="rId5"/>
              </a:rPr>
              <a:t>National Institute of Allergy and Infectious Diseases</a:t>
            </a:r>
            <a:r>
              <a:rPr lang="en-US" sz="2000" dirty="0"/>
              <a:t> (Public Website)​</a:t>
            </a:r>
          </a:p>
          <a:p>
            <a:pPr fontAlgn="base"/>
            <a:r>
              <a:rPr lang="en-US" sz="2000" dirty="0">
                <a:hlinkClick r:id="rId6"/>
              </a:rPr>
              <a:t>https://waitbutwhy.com/2016/03/my-ted-talk.html</a:t>
            </a:r>
            <a:r>
              <a:rPr lang="en-US" sz="2000" dirty="0"/>
              <a:t> - Tim Urban’s TED Talk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sz="2000" dirty="0">
                <a:solidFill>
                  <a:schemeClr val="accent2"/>
                </a:solidFill>
                <a:latin typeface="Oswald" panose="02000503000000000000" pitchFamily="2" charset="0"/>
              </a:rPr>
              <a:t>Booz Allen’s Drupal.org Profile:​</a:t>
            </a:r>
          </a:p>
          <a:p>
            <a:pPr fontAlgn="base"/>
            <a:r>
              <a:rPr lang="en-US" sz="2000" dirty="0">
                <a:hlinkClick r:id="rId7"/>
              </a:rPr>
              <a:t>https://www.drupal.org/booz-allen-hamilton</a:t>
            </a:r>
            <a:r>
              <a:rPr lang="en-US" sz="2000" dirty="0"/>
              <a:t> 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500" b="1" i="1" dirty="0"/>
              <a:t>Join the Conversation… </a:t>
            </a:r>
          </a:p>
          <a:p>
            <a:pPr marL="0" indent="0" algn="r">
              <a:buNone/>
            </a:pPr>
            <a:r>
              <a:rPr lang="en-US" sz="3500" b="1" i="1" dirty="0"/>
              <a:t>…And Come Visit Our Booth! </a:t>
            </a:r>
            <a:endParaRPr lang="en-US" sz="35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#BoozAllen #Drupal4Gov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38200" y="5977655"/>
            <a:ext cx="4294230" cy="411100"/>
            <a:chOff x="3390249" y="5853829"/>
            <a:chExt cx="4294230" cy="411100"/>
          </a:xfrm>
        </p:grpSpPr>
        <p:pic>
          <p:nvPicPr>
            <p:cNvPr id="18" name="Picture 17">
              <a:hlinkClick r:id="rId8"/>
            </p:cNvPr>
            <p:cNvPicPr>
              <a:picLocks noChangeAspect="1"/>
            </p:cNvPicPr>
            <p:nvPr/>
          </p:nvPicPr>
          <p:blipFill rotWithShape="1">
            <a:blip r:embed="rId9"/>
            <a:srcRect l="74876" b="49732"/>
            <a:stretch/>
          </p:blipFill>
          <p:spPr>
            <a:xfrm>
              <a:off x="4687727" y="5853829"/>
              <a:ext cx="397256" cy="392622"/>
            </a:xfrm>
            <a:prstGeom prst="rect">
              <a:avLst/>
            </a:prstGeom>
          </p:spPr>
        </p:pic>
        <p:pic>
          <p:nvPicPr>
            <p:cNvPr id="19" name="Picture 18">
              <a:hlinkClick r:id="rId10"/>
            </p:cNvPr>
            <p:cNvPicPr>
              <a:picLocks noChangeAspect="1"/>
            </p:cNvPicPr>
            <p:nvPr/>
          </p:nvPicPr>
          <p:blipFill rotWithShape="1">
            <a:blip r:embed="rId9"/>
            <a:srcRect l="49939" t="-1956" r="25124" b="49732"/>
            <a:stretch/>
          </p:blipFill>
          <p:spPr>
            <a:xfrm>
              <a:off x="3390249" y="5857031"/>
              <a:ext cx="394284" cy="407898"/>
            </a:xfrm>
            <a:prstGeom prst="rect">
              <a:avLst/>
            </a:prstGeom>
          </p:spPr>
        </p:pic>
        <p:pic>
          <p:nvPicPr>
            <p:cNvPr id="20" name="Picture 19">
              <a:hlinkClick r:id="rId11"/>
            </p:cNvPr>
            <p:cNvPicPr>
              <a:picLocks noChangeAspect="1"/>
            </p:cNvPicPr>
            <p:nvPr/>
          </p:nvPicPr>
          <p:blipFill rotWithShape="1">
            <a:blip r:embed="rId9"/>
            <a:srcRect l="24472" r="50061" b="49732"/>
            <a:stretch/>
          </p:blipFill>
          <p:spPr>
            <a:xfrm>
              <a:off x="5988178" y="5872307"/>
              <a:ext cx="402670" cy="392622"/>
            </a:xfrm>
            <a:prstGeom prst="rect">
              <a:avLst/>
            </a:prstGeom>
          </p:spPr>
        </p:pic>
        <p:pic>
          <p:nvPicPr>
            <p:cNvPr id="21" name="Picture 20">
              <a:hlinkClick r:id="rId12"/>
            </p:cNvPr>
            <p:cNvPicPr>
              <a:picLocks noChangeAspect="1"/>
            </p:cNvPicPr>
            <p:nvPr/>
          </p:nvPicPr>
          <p:blipFill rotWithShape="1">
            <a:blip r:embed="rId9"/>
            <a:srcRect r="75528" b="49732"/>
            <a:stretch/>
          </p:blipFill>
          <p:spPr>
            <a:xfrm>
              <a:off x="7297539" y="5853829"/>
              <a:ext cx="386940" cy="39262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8580" y="212963"/>
            <a:ext cx="4984988" cy="5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PLAY 12</a:t>
            </a:r>
          </a:p>
          <a:p>
            <a:pPr marL="0" indent="0">
              <a:buNone/>
            </a:pPr>
            <a:r>
              <a:rPr lang="en-US" sz="3200" b="1" dirty="0"/>
              <a:t>Use data to drive decisions</a:t>
            </a:r>
            <a:endParaRPr lang="en-US" sz="3200" dirty="0"/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…Along with monitoring tools, a feedback mechanism should be in place for people to report issues directly….</a:t>
            </a:r>
            <a:br>
              <a:rPr lang="en-US" sz="2400" dirty="0"/>
            </a:br>
            <a:r>
              <a:rPr lang="en-US" sz="1800" dirty="0"/>
              <a:t>		</a:t>
            </a:r>
            <a:r>
              <a:rPr lang="en-US" sz="1800" dirty="0">
                <a:hlinkClick r:id="rId3"/>
              </a:rPr>
              <a:t>https://playbook.cio.gov/</a:t>
            </a:r>
            <a:r>
              <a:rPr lang="en-US" sz="1800" dirty="0"/>
              <a:t>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Strategy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2050" name="Picture 2" descr="Logo of the United States Digital Ser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6" y="1777944"/>
            <a:ext cx="2877150" cy="22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42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560"/>
            <a:ext cx="10715368" cy="45995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Oswald" panose="02000503000000000000" pitchFamily="2" charset="0"/>
              </a:rPr>
              <a:t>Today’s Speakers – Please visit our booth for further Q&amp;A:</a:t>
            </a:r>
          </a:p>
          <a:p>
            <a:r>
              <a:rPr lang="en-US" sz="1800" b="1" dirty="0"/>
              <a:t>Heather Skinner</a:t>
            </a:r>
            <a:r>
              <a:rPr lang="en-US" sz="1800" dirty="0"/>
              <a:t>, </a:t>
            </a:r>
            <a:r>
              <a:rPr lang="en-US" sz="1800" i="1" dirty="0"/>
              <a:t>Lead Web Analyst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Skinner_Heather@bah.com</a:t>
            </a:r>
            <a:r>
              <a:rPr lang="en-US" sz="1800" dirty="0"/>
              <a:t> </a:t>
            </a:r>
          </a:p>
          <a:p>
            <a:r>
              <a:rPr lang="en-US" sz="1800" b="1" dirty="0"/>
              <a:t>Souleymane Coulibaly</a:t>
            </a:r>
            <a:r>
              <a:rPr lang="en-US" sz="1800" dirty="0"/>
              <a:t>, </a:t>
            </a:r>
            <a:r>
              <a:rPr lang="en-US" sz="1800" i="1" dirty="0"/>
              <a:t>Lead Engineer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Coulibaly_Souleymane@bah.com</a:t>
            </a:r>
            <a:r>
              <a:rPr lang="en-US" sz="1800" dirty="0"/>
              <a:t> </a:t>
            </a:r>
          </a:p>
          <a:p>
            <a:pPr marL="0" indent="0" fontAlgn="base">
              <a:spcBef>
                <a:spcPts val="1800"/>
              </a:spcBef>
              <a:buNone/>
            </a:pPr>
            <a:r>
              <a:rPr lang="en-US" sz="2000" dirty="0">
                <a:solidFill>
                  <a:schemeClr val="accent2"/>
                </a:solidFill>
                <a:latin typeface="Oswald" panose="02000503000000000000" pitchFamily="2" charset="0"/>
              </a:rPr>
              <a:t>Contact NIAID’s New Media and Web Policy Branch to learn more about NIAID web projects:​</a:t>
            </a:r>
          </a:p>
          <a:p>
            <a:pPr fontAlgn="base"/>
            <a:r>
              <a:rPr lang="en-US" sz="1800" b="1" dirty="0"/>
              <a:t>Tori Garten</a:t>
            </a:r>
            <a:r>
              <a:rPr lang="en-US" sz="1800" dirty="0"/>
              <a:t>, </a:t>
            </a:r>
            <a:r>
              <a:rPr lang="en-US" sz="1800" i="1" dirty="0"/>
              <a:t>Branch Chief</a:t>
            </a:r>
            <a:r>
              <a:rPr lang="en-US" sz="1800" dirty="0"/>
              <a:t>, </a:t>
            </a:r>
            <a:r>
              <a:rPr lang="en-US" sz="1800" dirty="0">
                <a:hlinkClick r:id="rId5"/>
              </a:rPr>
              <a:t>tori.garten@nih.gov</a:t>
            </a:r>
            <a:r>
              <a:rPr lang="en-US" sz="1800" dirty="0"/>
              <a:t>​</a:t>
            </a:r>
          </a:p>
          <a:p>
            <a:pPr fontAlgn="base"/>
            <a:r>
              <a:rPr lang="en-US" sz="1800" b="1" dirty="0"/>
              <a:t>Alice Litsinger</a:t>
            </a:r>
            <a:r>
              <a:rPr lang="en-US" sz="1800" dirty="0"/>
              <a:t>, </a:t>
            </a:r>
            <a:r>
              <a:rPr lang="en-US" sz="1800" i="1" dirty="0"/>
              <a:t>Supervisory Digital Information Specialist</a:t>
            </a:r>
            <a:r>
              <a:rPr lang="en-US" sz="1800" dirty="0"/>
              <a:t>, </a:t>
            </a:r>
            <a:r>
              <a:rPr lang="en-US" sz="1800" dirty="0">
                <a:hlinkClick r:id="rId6"/>
              </a:rPr>
              <a:t>litsingera@niaid.nih.gov</a:t>
            </a:r>
            <a:endParaRPr lang="en-US" sz="1800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>
                <a:solidFill>
                  <a:schemeClr val="accent2"/>
                </a:solidFill>
                <a:latin typeface="Oswald" panose="02000503000000000000" pitchFamily="2" charset="0"/>
              </a:rPr>
              <a:t>Please contact Booz Allen’s Strategic Innovation Group for more information on our Drupal practice:</a:t>
            </a:r>
          </a:p>
          <a:p>
            <a:r>
              <a:rPr lang="en-US" sz="1800" b="1" dirty="0"/>
              <a:t>Arash Farazdaghi</a:t>
            </a:r>
            <a:r>
              <a:rPr lang="en-US" sz="1800" dirty="0"/>
              <a:t>, </a:t>
            </a:r>
            <a:r>
              <a:rPr lang="en-US" sz="1800" i="1" dirty="0"/>
              <a:t>Solution Architect</a:t>
            </a:r>
            <a:r>
              <a:rPr lang="en-US" sz="1800" dirty="0"/>
              <a:t>, </a:t>
            </a:r>
            <a:r>
              <a:rPr lang="en-US" sz="1800" dirty="0">
                <a:hlinkClick r:id="rId7"/>
              </a:rPr>
              <a:t>Farazdaghi_Arash@bah.com</a:t>
            </a:r>
            <a:r>
              <a:rPr lang="en-US" sz="1800" dirty="0"/>
              <a:t>  </a:t>
            </a:r>
          </a:p>
          <a:p>
            <a:r>
              <a:rPr lang="en-US" sz="1800" b="1" dirty="0"/>
              <a:t>Eric Robbins</a:t>
            </a:r>
            <a:r>
              <a:rPr lang="en-US" sz="1800" dirty="0"/>
              <a:t>, </a:t>
            </a:r>
            <a:r>
              <a:rPr lang="en-US" sz="1800" i="1" dirty="0"/>
              <a:t>Solution Architect</a:t>
            </a:r>
            <a:r>
              <a:rPr lang="en-US" sz="1800" dirty="0"/>
              <a:t>, </a:t>
            </a:r>
            <a:r>
              <a:rPr lang="en-US" sz="1800" dirty="0">
                <a:hlinkClick r:id="rId8"/>
              </a:rPr>
              <a:t>Robbins_Eric@bah.com</a:t>
            </a:r>
            <a:r>
              <a:rPr lang="en-US" sz="1800" dirty="0"/>
              <a:t> </a:t>
            </a:r>
          </a:p>
          <a:p>
            <a:r>
              <a:rPr lang="en-US" sz="1800" b="1" dirty="0"/>
              <a:t>Craig Warsaw</a:t>
            </a:r>
            <a:r>
              <a:rPr lang="en-US" sz="1800" dirty="0"/>
              <a:t>, </a:t>
            </a:r>
            <a:r>
              <a:rPr lang="en-US" sz="1800" i="1" dirty="0"/>
              <a:t>Principal Solution Architect</a:t>
            </a:r>
            <a:r>
              <a:rPr lang="en-US" sz="1800" dirty="0"/>
              <a:t>, </a:t>
            </a:r>
            <a:r>
              <a:rPr lang="en-US" sz="1800" dirty="0">
                <a:hlinkClick r:id="rId9"/>
              </a:rPr>
              <a:t>Warsaw_Craig@bah.com</a:t>
            </a:r>
            <a:r>
              <a:rPr lang="en-US" sz="1800" dirty="0"/>
              <a:t>  </a:t>
            </a:r>
            <a:endParaRPr lang="en-US" sz="1000" dirty="0"/>
          </a:p>
          <a:p>
            <a:pPr marL="0" indent="0">
              <a:buNone/>
            </a:pPr>
            <a:r>
              <a:rPr lang="en-US" sz="3500" b="1" i="1" dirty="0"/>
              <a:t>Join the Conversation… </a:t>
            </a:r>
          </a:p>
          <a:p>
            <a:pPr marL="0" indent="0" algn="r">
              <a:buNone/>
            </a:pPr>
            <a:r>
              <a:rPr lang="en-US" sz="3500" b="1" i="1" dirty="0"/>
              <a:t>…And Come Visit Our Booth!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CE6E22-E655-5947-A8B4-6F095FBA2C1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#BoozAllen #Drupal4Gov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8580" y="212963"/>
            <a:ext cx="4984988" cy="5483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8200" y="5977655"/>
            <a:ext cx="4294230" cy="411100"/>
            <a:chOff x="3390249" y="5853829"/>
            <a:chExt cx="4294230" cy="411100"/>
          </a:xfrm>
        </p:grpSpPr>
        <p:pic>
          <p:nvPicPr>
            <p:cNvPr id="12" name="Picture 11">
              <a:hlinkClick r:id="rId11"/>
            </p:cNvPr>
            <p:cNvPicPr>
              <a:picLocks noChangeAspect="1"/>
            </p:cNvPicPr>
            <p:nvPr/>
          </p:nvPicPr>
          <p:blipFill rotWithShape="1">
            <a:blip r:embed="rId12"/>
            <a:srcRect l="74876" b="49732"/>
            <a:stretch/>
          </p:blipFill>
          <p:spPr>
            <a:xfrm>
              <a:off x="4687727" y="5853829"/>
              <a:ext cx="397256" cy="392622"/>
            </a:xfrm>
            <a:prstGeom prst="rect">
              <a:avLst/>
            </a:prstGeom>
          </p:spPr>
        </p:pic>
        <p:pic>
          <p:nvPicPr>
            <p:cNvPr id="13" name="Picture 12">
              <a:hlinkClick r:id="rId13"/>
            </p:cNvPr>
            <p:cNvPicPr>
              <a:picLocks noChangeAspect="1"/>
            </p:cNvPicPr>
            <p:nvPr/>
          </p:nvPicPr>
          <p:blipFill rotWithShape="1">
            <a:blip r:embed="rId12"/>
            <a:srcRect l="49939" t="-1956" r="25124" b="49732"/>
            <a:stretch/>
          </p:blipFill>
          <p:spPr>
            <a:xfrm>
              <a:off x="3390249" y="5857031"/>
              <a:ext cx="394284" cy="407898"/>
            </a:xfrm>
            <a:prstGeom prst="rect">
              <a:avLst/>
            </a:prstGeom>
          </p:spPr>
        </p:pic>
        <p:pic>
          <p:nvPicPr>
            <p:cNvPr id="14" name="Picture 13">
              <a:hlinkClick r:id="rId14"/>
            </p:cNvPr>
            <p:cNvPicPr>
              <a:picLocks noChangeAspect="1"/>
            </p:cNvPicPr>
            <p:nvPr/>
          </p:nvPicPr>
          <p:blipFill rotWithShape="1">
            <a:blip r:embed="rId12"/>
            <a:srcRect l="24472" r="50061" b="49732"/>
            <a:stretch/>
          </p:blipFill>
          <p:spPr>
            <a:xfrm>
              <a:off x="5988178" y="5872307"/>
              <a:ext cx="402670" cy="392622"/>
            </a:xfrm>
            <a:prstGeom prst="rect">
              <a:avLst/>
            </a:prstGeom>
          </p:spPr>
        </p:pic>
        <p:pic>
          <p:nvPicPr>
            <p:cNvPr id="15" name="Picture 14">
              <a:hlinkClick r:id="rId15"/>
            </p:cNvPr>
            <p:cNvPicPr>
              <a:picLocks noChangeAspect="1"/>
            </p:cNvPicPr>
            <p:nvPr/>
          </p:nvPicPr>
          <p:blipFill rotWithShape="1">
            <a:blip r:embed="rId12"/>
            <a:srcRect r="75528" b="49732"/>
            <a:stretch/>
          </p:blipFill>
          <p:spPr>
            <a:xfrm>
              <a:off x="7297539" y="5853829"/>
              <a:ext cx="386940" cy="392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7960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30038" y="6400800"/>
            <a:ext cx="461962" cy="457200"/>
          </a:xfrm>
        </p:spPr>
        <p:txBody>
          <a:bodyPr/>
          <a:lstStyle/>
          <a:p>
            <a:fld id="{EACE6E22-E655-5947-A8B4-6F095FBA2C1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1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46" y="1437267"/>
            <a:ext cx="10851912" cy="4770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64" y="3544848"/>
            <a:ext cx="3301914" cy="266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177800" dir="12600000" sx="103000" sy="103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Arrow: Right 6"/>
          <p:cNvSpPr/>
          <p:nvPr/>
        </p:nvSpPr>
        <p:spPr>
          <a:xfrm rot="21226053">
            <a:off x="3209832" y="3924856"/>
            <a:ext cx="1753182" cy="1175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feedback responses into Google Analytics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BoozAllen</a:t>
            </a:r>
            <a:r>
              <a:rPr lang="en-US" dirty="0"/>
              <a:t> #Drupal4Gov</a:t>
            </a:r>
          </a:p>
        </p:txBody>
      </p:sp>
    </p:spTree>
    <p:extLst>
      <p:ext uri="{BB962C8B-B14F-4D97-AF65-F5344CB8AC3E}">
        <p14:creationId xmlns:p14="http://schemas.microsoft.com/office/powerpoint/2010/main" val="326508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we do that?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0263" y="6400800"/>
            <a:ext cx="5345112" cy="457200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BoozAllen</a:t>
            </a:r>
            <a:r>
              <a:rPr lang="en-US" dirty="0"/>
              <a:t> #Drupal4Gov</a:t>
            </a:r>
          </a:p>
        </p:txBody>
      </p:sp>
    </p:spTree>
    <p:extLst>
      <p:ext uri="{BB962C8B-B14F-4D97-AF65-F5344CB8AC3E}">
        <p14:creationId xmlns:p14="http://schemas.microsoft.com/office/powerpoint/2010/main" val="5078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26200" y="6488842"/>
            <a:ext cx="18658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credit: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dataflog.com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is too often siloed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700" dirty="0">
                <a:latin typeface="Georgia" panose="02040502050405020303" pitchFamily="18" charset="0"/>
              </a:rPr>
              <a:t>#</a:t>
            </a:r>
            <a:r>
              <a:rPr lang="en-US" sz="700" dirty="0" err="1">
                <a:latin typeface="Georgia" panose="02040502050405020303" pitchFamily="18" charset="0"/>
              </a:rPr>
              <a:t>BoozAllen</a:t>
            </a:r>
            <a:r>
              <a:rPr lang="en-US" sz="700" dirty="0">
                <a:latin typeface="Georgia" panose="02040502050405020303" pitchFamily="18" charset="0"/>
              </a:rPr>
              <a:t> #Drupal4Gov</a:t>
            </a:r>
          </a:p>
        </p:txBody>
      </p:sp>
      <p:pic>
        <p:nvPicPr>
          <p:cNvPr id="19" name="Picture 2" descr="Machine Learning: Bridging the Gaps in IT Data Silo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/>
          <a:stretch/>
        </p:blipFill>
        <p:spPr bwMode="auto">
          <a:xfrm>
            <a:off x="2179949" y="1611313"/>
            <a:ext cx="8032126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58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Machine Learning: Bridging the Gaps in IT Data Silo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/>
          <a:stretch/>
        </p:blipFill>
        <p:spPr bwMode="auto">
          <a:xfrm>
            <a:off x="2179949" y="1611313"/>
            <a:ext cx="8032126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6200" y="6488842"/>
            <a:ext cx="18658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credit: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dataflog.com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863514" y="4813471"/>
            <a:ext cx="23376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Google Analytics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887311" y="4621168"/>
            <a:ext cx="27222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Feedback Responses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742358" y="5219187"/>
            <a:ext cx="15262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Marketing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052434" y="5219186"/>
            <a:ext cx="1526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CMS data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186409" y="5166150"/>
            <a:ext cx="16323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Server data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8715380" y="5478679"/>
            <a:ext cx="10072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department, specialty, role, etc. has their own data set.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209174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Machine Learning: Bridging the Gaps in IT Data Sil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/>
          <a:stretch/>
        </p:blipFill>
        <p:spPr bwMode="auto">
          <a:xfrm>
            <a:off x="2179949" y="1611313"/>
            <a:ext cx="8032126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/>
          <p:cNvSpPr/>
          <p:nvPr/>
        </p:nvSpPr>
        <p:spPr>
          <a:xfrm flipH="1">
            <a:off x="312887" y="1473998"/>
            <a:ext cx="1940011" cy="978917"/>
          </a:xfrm>
          <a:prstGeom prst="cloudCallout">
            <a:avLst>
              <a:gd name="adj1" fmla="val -55395"/>
              <a:gd name="adj2" fmla="val 69561"/>
            </a:avLst>
          </a:prstGeom>
          <a:solidFill>
            <a:srgbClr val="D4ECF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895" y="1732624"/>
            <a:ext cx="1510669" cy="338554"/>
          </a:xfrm>
          <a:prstGeom prst="rect">
            <a:avLst/>
          </a:prstGeom>
          <a:solidFill>
            <a:srgbClr val="D4ECF6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3000000000000" pitchFamily="2" charset="0"/>
              </a:rPr>
              <a:t>“Top Ten Pages”</a:t>
            </a:r>
          </a:p>
        </p:txBody>
      </p:sp>
      <p:sp>
        <p:nvSpPr>
          <p:cNvPr id="13" name="Thought Bubble: Cloud 12"/>
          <p:cNvSpPr/>
          <p:nvPr/>
        </p:nvSpPr>
        <p:spPr>
          <a:xfrm flipH="1">
            <a:off x="2381713" y="1255377"/>
            <a:ext cx="2280056" cy="1151328"/>
          </a:xfrm>
          <a:prstGeom prst="cloudCallout">
            <a:avLst>
              <a:gd name="adj1" fmla="val -15414"/>
              <a:gd name="adj2" fmla="val 81580"/>
            </a:avLst>
          </a:prstGeom>
          <a:solidFill>
            <a:srgbClr val="DCF7F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83601" y="1477547"/>
            <a:ext cx="168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3000000000000" pitchFamily="2" charset="0"/>
              </a:rPr>
              <a:t>“1 out of 5 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3000000000000" pitchFamily="2" charset="0"/>
              </a:rPr>
              <a:t>      users say…”</a:t>
            </a:r>
          </a:p>
        </p:txBody>
      </p:sp>
      <p:sp>
        <p:nvSpPr>
          <p:cNvPr id="18" name="Thought Bubble: Cloud 17"/>
          <p:cNvSpPr/>
          <p:nvPr/>
        </p:nvSpPr>
        <p:spPr>
          <a:xfrm flipH="1">
            <a:off x="5953652" y="2857296"/>
            <a:ext cx="2341231" cy="801145"/>
          </a:xfrm>
          <a:prstGeom prst="cloudCallout">
            <a:avLst>
              <a:gd name="adj1" fmla="val 23032"/>
              <a:gd name="adj2" fmla="val 11100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3000000000000" pitchFamily="2" charset="0"/>
              </a:rPr>
              <a:t>“Last reviewed date: 2012”</a:t>
            </a:r>
          </a:p>
        </p:txBody>
      </p:sp>
      <p:sp>
        <p:nvSpPr>
          <p:cNvPr id="20" name="Thought Bubble: Cloud 19"/>
          <p:cNvSpPr/>
          <p:nvPr/>
        </p:nvSpPr>
        <p:spPr>
          <a:xfrm flipH="1">
            <a:off x="9784181" y="3400274"/>
            <a:ext cx="1526093" cy="785492"/>
          </a:xfrm>
          <a:prstGeom prst="cloudCallout">
            <a:avLst>
              <a:gd name="adj1" fmla="val 68032"/>
              <a:gd name="adj2" fmla="val 6616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hought Bubble: Cloud 18"/>
          <p:cNvSpPr/>
          <p:nvPr/>
        </p:nvSpPr>
        <p:spPr>
          <a:xfrm flipH="1">
            <a:off x="8352262" y="3036566"/>
            <a:ext cx="1733481" cy="945348"/>
          </a:xfrm>
          <a:prstGeom prst="cloudCallout">
            <a:avLst>
              <a:gd name="adj1" fmla="val 73353"/>
              <a:gd name="adj2" fmla="val 82441"/>
            </a:avLst>
          </a:prstGeom>
          <a:solidFill>
            <a:srgbClr val="7DDD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3000000000000" pitchFamily="2" charset="0"/>
              </a:rPr>
              <a:t>“!$&amp;%?”</a:t>
            </a:r>
          </a:p>
        </p:txBody>
      </p:sp>
      <p:sp>
        <p:nvSpPr>
          <p:cNvPr id="21" name="Thought Bubble: Cloud 20"/>
          <p:cNvSpPr/>
          <p:nvPr/>
        </p:nvSpPr>
        <p:spPr>
          <a:xfrm flipH="1">
            <a:off x="9448143" y="2294384"/>
            <a:ext cx="2467797" cy="924036"/>
          </a:xfrm>
          <a:prstGeom prst="cloudCallout">
            <a:avLst>
              <a:gd name="adj1" fmla="val 49948"/>
              <a:gd name="adj2" fmla="val 155291"/>
            </a:avLst>
          </a:prstGeom>
          <a:solidFill>
            <a:srgbClr val="DCF7FA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219002" y="6488842"/>
            <a:ext cx="18658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credit: 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dataflog.com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E510D2-5A4B-4C79-B269-1D1346E86285}"/>
              </a:ext>
            </a:extLst>
          </p:cNvPr>
          <p:cNvSpPr/>
          <p:nvPr/>
        </p:nvSpPr>
        <p:spPr>
          <a:xfrm>
            <a:off x="731520" y="6428370"/>
            <a:ext cx="2590800" cy="34935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department, specialty, role, etc. has their own data set.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1863514" y="4813471"/>
            <a:ext cx="23376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Google Analytics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887311" y="4621168"/>
            <a:ext cx="27222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Feedback Responses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4742358" y="5219187"/>
            <a:ext cx="15262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Marketing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6052434" y="5219186"/>
            <a:ext cx="1526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CMS data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186409" y="5166150"/>
            <a:ext cx="16323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Server data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8715380" y="5478679"/>
            <a:ext cx="10072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swald" panose="02000503000000000000" pitchFamily="2" charset="0"/>
              </a:rPr>
              <a:t>Other</a:t>
            </a:r>
          </a:p>
        </p:txBody>
      </p:sp>
      <p:sp>
        <p:nvSpPr>
          <p:cNvPr id="17" name="Thought Bubble: Cloud 16"/>
          <p:cNvSpPr/>
          <p:nvPr/>
        </p:nvSpPr>
        <p:spPr>
          <a:xfrm flipH="1">
            <a:off x="7541319" y="1579076"/>
            <a:ext cx="2205862" cy="1098757"/>
          </a:xfrm>
          <a:prstGeom prst="cloudCallout">
            <a:avLst>
              <a:gd name="adj1" fmla="val 108694"/>
              <a:gd name="adj2" fmla="val 48969"/>
            </a:avLst>
          </a:prstGeom>
          <a:solidFill>
            <a:srgbClr val="ACDBEE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3000000000000" pitchFamily="2" charset="0"/>
              </a:rPr>
              <a:t>“200,000 followers!”</a:t>
            </a:r>
          </a:p>
        </p:txBody>
      </p:sp>
      <p:sp>
        <p:nvSpPr>
          <p:cNvPr id="16" name="Thought Bubble: Cloud 15"/>
          <p:cNvSpPr/>
          <p:nvPr/>
        </p:nvSpPr>
        <p:spPr>
          <a:xfrm flipH="1">
            <a:off x="5601701" y="1177384"/>
            <a:ext cx="2600915" cy="925387"/>
          </a:xfrm>
          <a:prstGeom prst="cloudCallout">
            <a:avLst>
              <a:gd name="adj1" fmla="val 35737"/>
              <a:gd name="adj2" fmla="val 69626"/>
            </a:avLst>
          </a:prstGeom>
          <a:solidFill>
            <a:srgbClr val="7DDDFF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anose="02000503000000000000" pitchFamily="2" charset="0"/>
              </a:rPr>
              <a:t>“CTR increase by 50%”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</p:spTree>
    <p:extLst>
      <p:ext uri="{BB962C8B-B14F-4D97-AF65-F5344CB8AC3E}">
        <p14:creationId xmlns:p14="http://schemas.microsoft.com/office/powerpoint/2010/main" val="343414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every bit of data with a grain of salt.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3DE720-3716-4A91-92D5-8C81D32E86E4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#BoozAllen #Drupal4Gov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21" y="1611313"/>
            <a:ext cx="6131982" cy="459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8736"/>
      </p:ext>
    </p:extLst>
  </p:cSld>
  <p:clrMapOvr>
    <a:masterClrMapping/>
  </p:clrMapOvr>
</p:sld>
</file>

<file path=ppt/theme/theme1.xml><?xml version="1.0" encoding="utf-8"?>
<a:theme xmlns:a="http://schemas.openxmlformats.org/drawingml/2006/main" name="NW Narrow Master">
  <a:themeElements>
    <a:clrScheme name="Custom 2 new theme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5D7D95"/>
      </a:accent1>
      <a:accent2>
        <a:srgbClr val="243646"/>
      </a:accent2>
      <a:accent3>
        <a:srgbClr val="87AF99"/>
      </a:accent3>
      <a:accent4>
        <a:srgbClr val="AC4324"/>
      </a:accent4>
      <a:accent5>
        <a:srgbClr val="CF3237"/>
      </a:accent5>
      <a:accent6>
        <a:srgbClr val="F6A81B"/>
      </a:accent6>
      <a:hlink>
        <a:srgbClr val="243646"/>
      </a:hlink>
      <a:folHlink>
        <a:srgbClr val="5D7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Wide" id="{532C5ACE-3E3D-A948-9267-6FA171B8037E}" vid="{1F988AB5-56AE-A84F-96AD-1AED1711B61F}"/>
    </a:ext>
  </a:extLst>
</a:theme>
</file>

<file path=ppt/theme/theme2.xml><?xml version="1.0" encoding="utf-8"?>
<a:theme xmlns:a="http://schemas.openxmlformats.org/drawingml/2006/main" name="1_NW Narrow Master">
  <a:themeElements>
    <a:clrScheme name="Custom 7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035157"/>
      </a:accent1>
      <a:accent2>
        <a:srgbClr val="00A6B7"/>
      </a:accent2>
      <a:accent3>
        <a:srgbClr val="243646"/>
      </a:accent3>
      <a:accent4>
        <a:srgbClr val="73A74C"/>
      </a:accent4>
      <a:accent5>
        <a:srgbClr val="D3461E"/>
      </a:accent5>
      <a:accent6>
        <a:srgbClr val="D6E25A"/>
      </a:accent6>
      <a:hlink>
        <a:srgbClr val="035157"/>
      </a:hlink>
      <a:folHlink>
        <a:srgbClr val="00A6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Wide" id="{F600BC79-6B65-D048-8B00-17E6F7950496}" vid="{C25F1DF2-D205-5A43-9B3E-ED5DCDD0165D}"/>
    </a:ext>
  </a:extLst>
</a:theme>
</file>

<file path=ppt/theme/theme3.xml><?xml version="1.0" encoding="utf-8"?>
<a:theme xmlns:a="http://schemas.openxmlformats.org/drawingml/2006/main" name="1_Wide">
  <a:themeElements>
    <a:clrScheme name="Custom 7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035157"/>
      </a:accent1>
      <a:accent2>
        <a:srgbClr val="00A6B7"/>
      </a:accent2>
      <a:accent3>
        <a:srgbClr val="243646"/>
      </a:accent3>
      <a:accent4>
        <a:srgbClr val="73A74C"/>
      </a:accent4>
      <a:accent5>
        <a:srgbClr val="D3461E"/>
      </a:accent5>
      <a:accent6>
        <a:srgbClr val="D6E25A"/>
      </a:accent6>
      <a:hlink>
        <a:srgbClr val="035157"/>
      </a:hlink>
      <a:folHlink>
        <a:srgbClr val="00A6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Wide" id="{F600BC79-6B65-D048-8B00-17E6F7950496}" vid="{F5485DBD-970F-EE40-B36D-2A214481436B}"/>
    </a:ext>
  </a:extLst>
</a:theme>
</file>

<file path=ppt/theme/theme4.xml><?xml version="1.0" encoding="utf-8"?>
<a:theme xmlns:a="http://schemas.openxmlformats.org/drawingml/2006/main" name="1_FC Master">
  <a:themeElements>
    <a:clrScheme name="Custom 7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035157"/>
      </a:accent1>
      <a:accent2>
        <a:srgbClr val="00A6B7"/>
      </a:accent2>
      <a:accent3>
        <a:srgbClr val="243646"/>
      </a:accent3>
      <a:accent4>
        <a:srgbClr val="73A74C"/>
      </a:accent4>
      <a:accent5>
        <a:srgbClr val="D3461E"/>
      </a:accent5>
      <a:accent6>
        <a:srgbClr val="D6E25A"/>
      </a:accent6>
      <a:hlink>
        <a:srgbClr val="035157"/>
      </a:hlink>
      <a:folHlink>
        <a:srgbClr val="00A6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Wide" id="{F600BC79-6B65-D048-8B00-17E6F7950496}" vid="{A4BD367C-9659-E545-BA5C-F31517D09C41}"/>
    </a:ext>
  </a:extLst>
</a:theme>
</file>

<file path=ppt/theme/theme5.xml><?xml version="1.0" encoding="utf-8"?>
<a:theme xmlns:a="http://schemas.openxmlformats.org/drawingml/2006/main" name="Wide">
  <a:themeElements>
    <a:clrScheme name="Custom 2 new theme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5D7D95"/>
      </a:accent1>
      <a:accent2>
        <a:srgbClr val="243646"/>
      </a:accent2>
      <a:accent3>
        <a:srgbClr val="87AF99"/>
      </a:accent3>
      <a:accent4>
        <a:srgbClr val="AC4324"/>
      </a:accent4>
      <a:accent5>
        <a:srgbClr val="CF3237"/>
      </a:accent5>
      <a:accent6>
        <a:srgbClr val="F6A81B"/>
      </a:accent6>
      <a:hlink>
        <a:srgbClr val="243646"/>
      </a:hlink>
      <a:folHlink>
        <a:srgbClr val="5D7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Wide" id="{532C5ACE-3E3D-A948-9267-6FA171B8037E}" vid="{54FEEB83-2038-FE49-B50A-5D0B253CF115}"/>
    </a:ext>
  </a:extLst>
</a:theme>
</file>

<file path=ppt/theme/theme6.xml><?xml version="1.0" encoding="utf-8"?>
<a:theme xmlns:a="http://schemas.openxmlformats.org/drawingml/2006/main" name="FC Master">
  <a:themeElements>
    <a:clrScheme name="Custom 2 new theme 1">
      <a:dk1>
        <a:srgbClr val="000000"/>
      </a:dk1>
      <a:lt1>
        <a:srgbClr val="FFFFFF"/>
      </a:lt1>
      <a:dk2>
        <a:srgbClr val="243646"/>
      </a:dk2>
      <a:lt2>
        <a:srgbClr val="E7E6E6"/>
      </a:lt2>
      <a:accent1>
        <a:srgbClr val="5D7D95"/>
      </a:accent1>
      <a:accent2>
        <a:srgbClr val="243646"/>
      </a:accent2>
      <a:accent3>
        <a:srgbClr val="87AF99"/>
      </a:accent3>
      <a:accent4>
        <a:srgbClr val="AC4324"/>
      </a:accent4>
      <a:accent5>
        <a:srgbClr val="CF3237"/>
      </a:accent5>
      <a:accent6>
        <a:srgbClr val="F6A81B"/>
      </a:accent6>
      <a:hlink>
        <a:srgbClr val="243646"/>
      </a:hlink>
      <a:folHlink>
        <a:srgbClr val="5D7D9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Wide" id="{532C5ACE-3E3D-A948-9267-6FA171B8037E}" vid="{8A07059A-8D64-AA47-85BE-E9396DB9071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alytics_x0020_Requests xmlns="73fdbb63-1a08-4d70-82ca-b6459e828a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69BA28E039547922084E47ED925DE" ma:contentTypeVersion="5" ma:contentTypeDescription="Create a new document." ma:contentTypeScope="" ma:versionID="9ec215f81e0ac6fae134c46f97e19ad9">
  <xsd:schema xmlns:xsd="http://www.w3.org/2001/XMLSchema" xmlns:xs="http://www.w3.org/2001/XMLSchema" xmlns:p="http://schemas.microsoft.com/office/2006/metadata/properties" xmlns:ns2="73fdbb63-1a08-4d70-82ca-b6459e828a18" xmlns:ns3="f0dc4fda-dba9-49dd-b54a-61294331f045" targetNamespace="http://schemas.microsoft.com/office/2006/metadata/properties" ma:root="true" ma:fieldsID="7af7ef1dfce1ed0c6192fdc65d9db596" ns2:_="" ns3:_="">
    <xsd:import namespace="73fdbb63-1a08-4d70-82ca-b6459e828a18"/>
    <xsd:import namespace="f0dc4fda-dba9-49dd-b54a-61294331f045"/>
    <xsd:element name="properties">
      <xsd:complexType>
        <xsd:sequence>
          <xsd:element name="documentManagement">
            <xsd:complexType>
              <xsd:all>
                <xsd:element ref="ns2:Analytics_x0020_Request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dbb63-1a08-4d70-82ca-b6459e828a18" elementFormDefault="qualified">
    <xsd:import namespace="http://schemas.microsoft.com/office/2006/documentManagement/types"/>
    <xsd:import namespace="http://schemas.microsoft.com/office/infopath/2007/PartnerControls"/>
    <xsd:element name="Analytics_x0020_Requests" ma:index="8" nillable="true" ma:displayName="Analytics Requests" ma:internalName="Analytics_x0020_Requests">
      <xsd:simpleType>
        <xsd:restriction base="dms:Text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c4fda-dba9-49dd-b54a-61294331f0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79F87-2282-432C-B7A7-512724CA956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dc4fda-dba9-49dd-b54a-61294331f045"/>
    <ds:schemaRef ds:uri="73fdbb63-1a08-4d70-82ca-b6459e828a1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7FA5-21C2-46F5-BF56-5FBF2D0519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6FC00-9FB2-4CEC-A882-66FA5565C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fdbb63-1a08-4d70-82ca-b6459e828a18"/>
    <ds:schemaRef ds:uri="f0dc4fda-dba9-49dd-b54a-61294331f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Wide</Template>
  <TotalTime>7100</TotalTime>
  <Words>868</Words>
  <Application>Microsoft Office PowerPoint</Application>
  <PresentationFormat>Widescreen</PresentationFormat>
  <Paragraphs>303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Georgia</vt:lpstr>
      <vt:lpstr>LucidaGrande</vt:lpstr>
      <vt:lpstr>Oswald</vt:lpstr>
      <vt:lpstr>Oswald</vt:lpstr>
      <vt:lpstr>NW Narrow Master</vt:lpstr>
      <vt:lpstr>1_NW Narrow Master</vt:lpstr>
      <vt:lpstr>1_Wide</vt:lpstr>
      <vt:lpstr>1_FC Master</vt:lpstr>
      <vt:lpstr>Wide</vt:lpstr>
      <vt:lpstr>FC Master</vt:lpstr>
      <vt:lpstr>“Was This Page Helpful?”  Drupal said to Google</vt:lpstr>
      <vt:lpstr>overview</vt:lpstr>
      <vt:lpstr>The Digital Strategy</vt:lpstr>
      <vt:lpstr>Getting feedback responses into Google Analytics</vt:lpstr>
      <vt:lpstr>Why would we do that?</vt:lpstr>
      <vt:lpstr>Information is too often siloed</vt:lpstr>
      <vt:lpstr>Every department, specialty, role, etc. has their own data set.</vt:lpstr>
      <vt:lpstr>Every department, specialty, role, etc. has their own data set.</vt:lpstr>
      <vt:lpstr>Take every bit of data with a grain of salt.</vt:lpstr>
      <vt:lpstr>Learn from data with a broader perspective.</vt:lpstr>
      <vt:lpstr>Quick answers don’t always tell the whole story.</vt:lpstr>
      <vt:lpstr>Understand data with perspective.</vt:lpstr>
      <vt:lpstr>How tos…</vt:lpstr>
      <vt:lpstr>Creating the Feedback Form</vt:lpstr>
      <vt:lpstr>Creating the Feedback Form </vt:lpstr>
      <vt:lpstr>Getting feedback responses into Google Analytics</vt:lpstr>
      <vt:lpstr>Utilizing the dataLayer</vt:lpstr>
      <vt:lpstr>Creating Variables </vt:lpstr>
      <vt:lpstr>Creating the Trigger and the Tag</vt:lpstr>
      <vt:lpstr>Google Analytics Events</vt:lpstr>
      <vt:lpstr>View the data insights using Data Studio</vt:lpstr>
      <vt:lpstr>Google Data Studio</vt:lpstr>
      <vt:lpstr>Integrate Data using Google Sheets</vt:lpstr>
      <vt:lpstr>Other Uses to Consider</vt:lpstr>
      <vt:lpstr>How to Convince Your Developers</vt:lpstr>
      <vt:lpstr>Make These Promises</vt:lpstr>
      <vt:lpstr>Review</vt:lpstr>
      <vt:lpstr>PowerPoint Presentation</vt:lpstr>
      <vt:lpstr>Additional Resources</vt:lpstr>
      <vt:lpstr>For more Information…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“Was This Page Helpful?”  Drupal said to Google</dc:title>
  <dc:creator>Heather Skinner</dc:creator>
  <cp:lastModifiedBy>Skinner, Heather [USA]</cp:lastModifiedBy>
  <cp:revision>182</cp:revision>
  <dcterms:created xsi:type="dcterms:W3CDTF">2017-07-03T23:13:26Z</dcterms:created>
  <dcterms:modified xsi:type="dcterms:W3CDTF">2017-07-29T03:52:56Z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0x0101004AE69BA28E039547922084E47ED925DE</vt:lpwstr>
  </property>
</Properties>
</file>